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8"/>
  </p:notesMasterIdLst>
  <p:sldIdLst>
    <p:sldId id="5705" r:id="rId2"/>
    <p:sldId id="289" r:id="rId3"/>
    <p:sldId id="338" r:id="rId4"/>
    <p:sldId id="493" r:id="rId5"/>
    <p:sldId id="323" r:id="rId6"/>
    <p:sldId id="520" r:id="rId7"/>
    <p:sldId id="521" r:id="rId8"/>
    <p:sldId id="5681" r:id="rId9"/>
    <p:sldId id="5707" r:id="rId10"/>
    <p:sldId id="5682" r:id="rId11"/>
    <p:sldId id="5683" r:id="rId12"/>
    <p:sldId id="5684" r:id="rId13"/>
    <p:sldId id="5685" r:id="rId14"/>
    <p:sldId id="5687" r:id="rId15"/>
    <p:sldId id="5714" r:id="rId16"/>
    <p:sldId id="436" r:id="rId17"/>
    <p:sldId id="5690" r:id="rId18"/>
    <p:sldId id="5692" r:id="rId19"/>
    <p:sldId id="5693" r:id="rId20"/>
    <p:sldId id="5694" r:id="rId21"/>
    <p:sldId id="5695" r:id="rId22"/>
    <p:sldId id="5697" r:id="rId23"/>
    <p:sldId id="5698" r:id="rId24"/>
    <p:sldId id="5696" r:id="rId25"/>
    <p:sldId id="5699" r:id="rId26"/>
    <p:sldId id="333" r:id="rId27"/>
    <p:sldId id="5700" r:id="rId28"/>
    <p:sldId id="5712" r:id="rId29"/>
    <p:sldId id="5701" r:id="rId30"/>
    <p:sldId id="5702" r:id="rId31"/>
    <p:sldId id="5703" r:id="rId32"/>
    <p:sldId id="5711" r:id="rId33"/>
    <p:sldId id="5708" r:id="rId34"/>
    <p:sldId id="5709" r:id="rId35"/>
    <p:sldId id="5713" r:id="rId36"/>
    <p:sldId id="280" r:id="rId37"/>
  </p:sldIdLst>
  <p:sldSz cx="12192000" cy="6858000"/>
  <p:notesSz cx="7013575" cy="9299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3136" autoAdjust="0"/>
  </p:normalViewPr>
  <p:slideViewPr>
    <p:cSldViewPr snapToGrid="0">
      <p:cViewPr varScale="1">
        <p:scale>
          <a:sx n="95" d="100"/>
          <a:sy n="95" d="100"/>
        </p:scale>
        <p:origin x="1194" y="72"/>
      </p:cViewPr>
      <p:guideLst>
        <p:guide orient="horz" pos="2160"/>
        <p:guide pos="3840"/>
      </p:guideLst>
    </p:cSldViewPr>
  </p:slideViewPr>
  <p:outlineViewPr>
    <p:cViewPr>
      <p:scale>
        <a:sx n="33" d="100"/>
        <a:sy n="33" d="100"/>
      </p:scale>
      <p:origin x="0" y="202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51691-1B6A-49FA-893E-CEAC4D28C79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17267116-7FD0-489B-8C2D-6DCB8C66420E}">
      <dgm:prSet/>
      <dgm:spPr>
        <a:solidFill>
          <a:schemeClr val="bg1"/>
        </a:solidFill>
      </dgm:spPr>
      <dgm:t>
        <a:bodyPr/>
        <a:lstStyle/>
        <a:p>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thực</a:t>
          </a:r>
          <a:r>
            <a:rPr lang="en-US" dirty="0">
              <a:solidFill>
                <a:schemeClr val="tx1"/>
              </a:solidFill>
            </a:rPr>
            <a:t> (validated): </a:t>
          </a:r>
          <a:r>
            <a:rPr lang="en-US" dirty="0" err="1">
              <a:solidFill>
                <a:schemeClr val="tx1"/>
              </a:solidFill>
            </a:rPr>
            <a:t>dựa</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chứng</a:t>
          </a:r>
          <a:r>
            <a:rPr lang="en-US" dirty="0">
              <a:solidFill>
                <a:schemeClr val="tx1"/>
              </a:solidFill>
            </a:rPr>
            <a:t> </a:t>
          </a:r>
          <a:r>
            <a:rPr lang="en-US" dirty="0" err="1">
              <a:solidFill>
                <a:schemeClr val="tx1"/>
              </a:solidFill>
            </a:rPr>
            <a:t>cứ</a:t>
          </a:r>
          <a:r>
            <a:rPr lang="en-US" dirty="0">
              <a:solidFill>
                <a:schemeClr val="tx1"/>
              </a:solidFill>
            </a:rPr>
            <a:t> (</a:t>
          </a:r>
          <a:r>
            <a:rPr lang="en-US" dirty="0" err="1">
              <a:solidFill>
                <a:schemeClr val="tx1"/>
              </a:solidFill>
            </a:rPr>
            <a:t>lâm</a:t>
          </a:r>
          <a:r>
            <a:rPr lang="en-US" dirty="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khách</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hệ</a:t>
          </a:r>
          <a:r>
            <a:rPr lang="en-US" dirty="0">
              <a:solidFill>
                <a:schemeClr val="tx1"/>
              </a:solidFill>
            </a:rPr>
            <a:t> </a:t>
          </a:r>
          <a:r>
            <a:rPr lang="en-US" dirty="0" err="1">
              <a:solidFill>
                <a:schemeClr val="tx1"/>
              </a:solidFill>
            </a:rPr>
            <a:t>thống</a:t>
          </a:r>
          <a:endParaRPr lang="en-US" dirty="0">
            <a:solidFill>
              <a:schemeClr val="tx1"/>
            </a:solidFill>
          </a:endParaRPr>
        </a:p>
      </dgm:t>
    </dgm:pt>
    <dgm:pt modelId="{2C157B52-9A58-4F2C-A06D-1518686B2F26}" type="parTrans" cxnId="{0AEFFC6C-8962-45B8-9E94-DB699AEA985E}">
      <dgm:prSet/>
      <dgm:spPr/>
      <dgm:t>
        <a:bodyPr/>
        <a:lstStyle/>
        <a:p>
          <a:endParaRPr lang="en-US"/>
        </a:p>
      </dgm:t>
    </dgm:pt>
    <dgm:pt modelId="{7B04A77F-A0B2-46A0-9763-24F2D35CE6F8}" type="sibTrans" cxnId="{0AEFFC6C-8962-45B8-9E94-DB699AEA985E}">
      <dgm:prSet/>
      <dgm:spPr/>
      <dgm:t>
        <a:bodyPr/>
        <a:lstStyle/>
        <a:p>
          <a:endParaRPr lang="en-US"/>
        </a:p>
      </dgm:t>
    </dgm:pt>
    <dgm:pt modelId="{ED3F64F1-A9A2-434D-97D5-3B1A6B4F3545}">
      <dgm:prSet/>
      <dgm:spPr>
        <a:solidFill>
          <a:schemeClr val="bg1"/>
        </a:solidFill>
      </dgm:spPr>
      <dgm:t>
        <a:bodyPr/>
        <a:lstStyle/>
        <a:p>
          <a:r>
            <a:rPr lang="en-US" dirty="0" err="1">
              <a:solidFill>
                <a:schemeClr val="tx1"/>
              </a:solidFill>
            </a:rPr>
            <a:t>Áp</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bệnh</a:t>
          </a:r>
          <a:r>
            <a:rPr lang="en-US" dirty="0">
              <a:solidFill>
                <a:schemeClr val="tx1"/>
              </a:solidFill>
            </a:rPr>
            <a:t> di </a:t>
          </a:r>
          <a:r>
            <a:rPr lang="en-US" dirty="0" err="1">
              <a:solidFill>
                <a:schemeClr val="tx1"/>
              </a:solidFill>
            </a:rPr>
            <a:t>truyền</a:t>
          </a:r>
          <a:r>
            <a:rPr lang="en-US" dirty="0">
              <a:solidFill>
                <a:schemeClr val="tx1"/>
              </a:solidFill>
            </a:rPr>
            <a:t> </a:t>
          </a:r>
          <a:r>
            <a:rPr lang="en-US" dirty="0" err="1">
              <a:solidFill>
                <a:schemeClr val="tx1"/>
              </a:solidFill>
            </a:rPr>
            <a:t>theo</a:t>
          </a:r>
          <a:r>
            <a:rPr lang="en-US" dirty="0">
              <a:solidFill>
                <a:schemeClr val="tx1"/>
              </a:solidFill>
            </a:rPr>
            <a:t> qui </a:t>
          </a:r>
          <a:r>
            <a:rPr lang="en-US" dirty="0" err="1">
              <a:solidFill>
                <a:schemeClr val="tx1"/>
              </a:solidFill>
            </a:rPr>
            <a:t>luật</a:t>
          </a:r>
          <a:r>
            <a:rPr lang="en-US" dirty="0">
              <a:solidFill>
                <a:schemeClr val="tx1"/>
              </a:solidFill>
            </a:rPr>
            <a:t> Mendel (</a:t>
          </a:r>
          <a:r>
            <a:rPr lang="en-US" dirty="0" err="1">
              <a:solidFill>
                <a:schemeClr val="tx1"/>
              </a:solidFill>
            </a:rPr>
            <a:t>bệnh</a:t>
          </a:r>
          <a:r>
            <a:rPr lang="en-US" dirty="0">
              <a:solidFill>
                <a:schemeClr val="tx1"/>
              </a:solidFill>
            </a:rPr>
            <a:t> </a:t>
          </a:r>
          <a:r>
            <a:rPr lang="en-US" dirty="0" err="1">
              <a:solidFill>
                <a:schemeClr val="tx1"/>
              </a:solidFill>
            </a:rPr>
            <a:t>đơn</a:t>
          </a:r>
          <a:r>
            <a:rPr lang="en-US" dirty="0">
              <a:solidFill>
                <a:schemeClr val="tx1"/>
              </a:solidFill>
            </a:rPr>
            <a:t> gen)</a:t>
          </a:r>
        </a:p>
      </dgm:t>
    </dgm:pt>
    <dgm:pt modelId="{936E86DF-3469-4E31-878E-50F65D5DC492}" type="parTrans" cxnId="{88C0906B-B007-451C-9DFC-E06B671F2952}">
      <dgm:prSet/>
      <dgm:spPr/>
      <dgm:t>
        <a:bodyPr/>
        <a:lstStyle/>
        <a:p>
          <a:endParaRPr lang="en-US"/>
        </a:p>
      </dgm:t>
    </dgm:pt>
    <dgm:pt modelId="{44C027E4-4300-410B-A55F-39A8EDBA59C6}" type="sibTrans" cxnId="{88C0906B-B007-451C-9DFC-E06B671F2952}">
      <dgm:prSet/>
      <dgm:spPr/>
      <dgm:t>
        <a:bodyPr/>
        <a:lstStyle/>
        <a:p>
          <a:endParaRPr lang="en-US"/>
        </a:p>
      </dgm:t>
    </dgm:pt>
    <dgm:pt modelId="{285EFDC6-6D80-4CFB-A2B4-04E33A626377}">
      <dgm:prSet/>
      <dgm:spPr>
        <a:solidFill>
          <a:schemeClr val="bg1"/>
        </a:solidFill>
      </dgm:spPr>
      <dgm:t>
        <a:bodyPr/>
        <a:lstStyle/>
        <a:p>
          <a:r>
            <a:rPr lang="en-US" dirty="0" err="1">
              <a:solidFill>
                <a:schemeClr val="tx1"/>
              </a:solidFill>
            </a:rPr>
            <a:t>Phân</a:t>
          </a:r>
          <a:r>
            <a:rPr lang="en-US" dirty="0">
              <a:solidFill>
                <a:schemeClr val="tx1"/>
              </a:solidFill>
            </a:rPr>
            <a:t> </a:t>
          </a:r>
          <a:r>
            <a:rPr lang="en-US" dirty="0" err="1">
              <a:solidFill>
                <a:schemeClr val="tx1"/>
              </a:solidFill>
            </a:rPr>
            <a:t>loại</a:t>
          </a:r>
          <a:r>
            <a:rPr lang="en-US" dirty="0">
              <a:solidFill>
                <a:schemeClr val="tx1"/>
              </a:solidFill>
            </a:rPr>
            <a:t> </a:t>
          </a:r>
          <a:r>
            <a:rPr lang="en-US" dirty="0" err="1">
              <a:solidFill>
                <a:schemeClr val="tx1"/>
              </a:solidFill>
            </a:rPr>
            <a:t>đột</a:t>
          </a:r>
          <a:r>
            <a:rPr lang="en-US" dirty="0">
              <a:solidFill>
                <a:schemeClr val="tx1"/>
              </a:solidFill>
            </a:rPr>
            <a:t> </a:t>
          </a:r>
          <a:r>
            <a:rPr lang="en-US" dirty="0" err="1">
              <a:solidFill>
                <a:schemeClr val="tx1"/>
              </a:solidFill>
            </a:rPr>
            <a:t>biến</a:t>
          </a:r>
          <a:r>
            <a:rPr lang="en-US" dirty="0">
              <a:solidFill>
                <a:schemeClr val="tx1"/>
              </a:solidFill>
            </a:rPr>
            <a:t> </a:t>
          </a:r>
          <a:r>
            <a:rPr lang="en-US" dirty="0" err="1">
              <a:solidFill>
                <a:schemeClr val="tx1"/>
              </a:solidFill>
            </a:rPr>
            <a:t>dòng</a:t>
          </a:r>
          <a:r>
            <a:rPr lang="en-US" dirty="0">
              <a:solidFill>
                <a:schemeClr val="tx1"/>
              </a:solidFill>
            </a:rPr>
            <a:t> </a:t>
          </a:r>
          <a:r>
            <a:rPr lang="en-US" dirty="0" err="1">
              <a:solidFill>
                <a:schemeClr val="tx1"/>
              </a:solidFill>
            </a:rPr>
            <a:t>tế</a:t>
          </a:r>
          <a:r>
            <a:rPr lang="en-US" dirty="0">
              <a:solidFill>
                <a:schemeClr val="tx1"/>
              </a:solidFill>
            </a:rPr>
            <a:t> </a:t>
          </a:r>
          <a:r>
            <a:rPr lang="en-US" dirty="0" err="1">
              <a:solidFill>
                <a:schemeClr val="tx1"/>
              </a:solidFill>
            </a:rPr>
            <a:t>bào</a:t>
          </a:r>
          <a:r>
            <a:rPr lang="en-US" dirty="0">
              <a:solidFill>
                <a:schemeClr val="tx1"/>
              </a:solidFill>
            </a:rPr>
            <a:t> </a:t>
          </a:r>
          <a:r>
            <a:rPr lang="en-US" dirty="0" err="1">
              <a:solidFill>
                <a:schemeClr val="tx1"/>
              </a:solidFill>
            </a:rPr>
            <a:t>mầm</a:t>
          </a:r>
          <a:r>
            <a:rPr lang="en-US" dirty="0">
              <a:solidFill>
                <a:schemeClr val="tx1"/>
              </a:solidFill>
            </a:rPr>
            <a:t> (germline mutation)</a:t>
          </a:r>
        </a:p>
      </dgm:t>
    </dgm:pt>
    <dgm:pt modelId="{A9826E81-CBBC-4359-9E48-5BCCE3C3AECA}" type="parTrans" cxnId="{55107708-D2AD-427A-98BC-E61A533D07A5}">
      <dgm:prSet/>
      <dgm:spPr/>
      <dgm:t>
        <a:bodyPr/>
        <a:lstStyle/>
        <a:p>
          <a:endParaRPr lang="en-US"/>
        </a:p>
      </dgm:t>
    </dgm:pt>
    <dgm:pt modelId="{5EEBBDC2-8852-46F1-BF75-2468B2B36A45}" type="sibTrans" cxnId="{55107708-D2AD-427A-98BC-E61A533D07A5}">
      <dgm:prSet/>
      <dgm:spPr/>
      <dgm:t>
        <a:bodyPr/>
        <a:lstStyle/>
        <a:p>
          <a:endParaRPr lang="en-US"/>
        </a:p>
      </dgm:t>
    </dgm:pt>
    <dgm:pt modelId="{417FEE79-90C1-4255-89A8-5B994A4E64D2}">
      <dgm:prSet/>
      <dgm:spPr>
        <a:solidFill>
          <a:schemeClr val="bg1"/>
        </a:solidFill>
      </dgm:spPr>
      <dgm:t>
        <a:bodyPr/>
        <a:lstStyle/>
        <a:p>
          <a:r>
            <a:rPr lang="en-US" dirty="0" err="1">
              <a:solidFill>
                <a:schemeClr val="tx1"/>
              </a:solidFill>
            </a:rPr>
            <a:t>Được</a:t>
          </a:r>
          <a:r>
            <a:rPr lang="en-US" dirty="0">
              <a:solidFill>
                <a:schemeClr val="tx1"/>
              </a:solidFill>
            </a:rPr>
            <a:t> </a:t>
          </a:r>
          <a:r>
            <a:rPr lang="en-US" dirty="0" err="1">
              <a:solidFill>
                <a:schemeClr val="tx1"/>
              </a:solidFill>
            </a:rPr>
            <a:t>cập</a:t>
          </a:r>
          <a:r>
            <a:rPr lang="en-US" dirty="0">
              <a:solidFill>
                <a:schemeClr val="tx1"/>
              </a:solidFill>
            </a:rPr>
            <a:t>  </a:t>
          </a:r>
          <a:r>
            <a:rPr lang="en-US" dirty="0" err="1">
              <a:solidFill>
                <a:schemeClr val="tx1"/>
              </a:solidFill>
            </a:rPr>
            <a:t>nhật</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cải</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gian</a:t>
          </a:r>
          <a:endParaRPr lang="en-US" dirty="0">
            <a:solidFill>
              <a:schemeClr val="tx1"/>
            </a:solidFill>
          </a:endParaRPr>
        </a:p>
      </dgm:t>
    </dgm:pt>
    <dgm:pt modelId="{E9E5E07C-6D3E-4388-A93B-963F29B1746E}" type="parTrans" cxnId="{86D09BDC-8E50-43F3-A2D4-1FA114C39340}">
      <dgm:prSet/>
      <dgm:spPr/>
      <dgm:t>
        <a:bodyPr/>
        <a:lstStyle/>
        <a:p>
          <a:endParaRPr lang="en-US"/>
        </a:p>
      </dgm:t>
    </dgm:pt>
    <dgm:pt modelId="{6EAEBF46-B9E5-42C3-9336-FC026232378A}" type="sibTrans" cxnId="{86D09BDC-8E50-43F3-A2D4-1FA114C39340}">
      <dgm:prSet/>
      <dgm:spPr/>
      <dgm:t>
        <a:bodyPr/>
        <a:lstStyle/>
        <a:p>
          <a:endParaRPr lang="en-US"/>
        </a:p>
      </dgm:t>
    </dgm:pt>
    <dgm:pt modelId="{0DD401D1-6DB1-4674-94C8-22A003F6B88D}" type="pres">
      <dgm:prSet presAssocID="{74351691-1B6A-49FA-893E-CEAC4D28C795}" presName="matrix" presStyleCnt="0">
        <dgm:presLayoutVars>
          <dgm:chMax val="1"/>
          <dgm:dir/>
          <dgm:resizeHandles val="exact"/>
        </dgm:presLayoutVars>
      </dgm:prSet>
      <dgm:spPr/>
    </dgm:pt>
    <dgm:pt modelId="{6E778E47-490B-47FD-B000-D528C09EAD90}" type="pres">
      <dgm:prSet presAssocID="{74351691-1B6A-49FA-893E-CEAC4D28C795}" presName="axisShape" presStyleLbl="bgShp" presStyleIdx="0" presStyleCnt="1"/>
      <dgm:spPr/>
    </dgm:pt>
    <dgm:pt modelId="{94FFEBA5-2356-465A-8D5A-032F66760D95}" type="pres">
      <dgm:prSet presAssocID="{74351691-1B6A-49FA-893E-CEAC4D28C795}" presName="rect1" presStyleLbl="node1" presStyleIdx="0" presStyleCnt="4">
        <dgm:presLayoutVars>
          <dgm:chMax val="0"/>
          <dgm:chPref val="0"/>
          <dgm:bulletEnabled val="1"/>
        </dgm:presLayoutVars>
      </dgm:prSet>
      <dgm:spPr/>
    </dgm:pt>
    <dgm:pt modelId="{7CC86CC6-45A2-49CE-BE5E-D6B2473062C9}" type="pres">
      <dgm:prSet presAssocID="{74351691-1B6A-49FA-893E-CEAC4D28C795}" presName="rect2" presStyleLbl="node1" presStyleIdx="1" presStyleCnt="4">
        <dgm:presLayoutVars>
          <dgm:chMax val="0"/>
          <dgm:chPref val="0"/>
          <dgm:bulletEnabled val="1"/>
        </dgm:presLayoutVars>
      </dgm:prSet>
      <dgm:spPr/>
    </dgm:pt>
    <dgm:pt modelId="{95B41A66-78BE-4481-AE73-4695DA983E8D}" type="pres">
      <dgm:prSet presAssocID="{74351691-1B6A-49FA-893E-CEAC4D28C795}" presName="rect3" presStyleLbl="node1" presStyleIdx="2" presStyleCnt="4">
        <dgm:presLayoutVars>
          <dgm:chMax val="0"/>
          <dgm:chPref val="0"/>
          <dgm:bulletEnabled val="1"/>
        </dgm:presLayoutVars>
      </dgm:prSet>
      <dgm:spPr/>
    </dgm:pt>
    <dgm:pt modelId="{D18CF477-4470-4F20-BB22-47502C334498}" type="pres">
      <dgm:prSet presAssocID="{74351691-1B6A-49FA-893E-CEAC4D28C795}" presName="rect4" presStyleLbl="node1" presStyleIdx="3" presStyleCnt="4">
        <dgm:presLayoutVars>
          <dgm:chMax val="0"/>
          <dgm:chPref val="0"/>
          <dgm:bulletEnabled val="1"/>
        </dgm:presLayoutVars>
      </dgm:prSet>
      <dgm:spPr/>
    </dgm:pt>
  </dgm:ptLst>
  <dgm:cxnLst>
    <dgm:cxn modelId="{5ED50B08-6880-470C-95C9-CEA360F28AFE}" type="presOf" srcId="{ED3F64F1-A9A2-434D-97D5-3B1A6B4F3545}" destId="{7CC86CC6-45A2-49CE-BE5E-D6B2473062C9}" srcOrd="0" destOrd="0" presId="urn:microsoft.com/office/officeart/2005/8/layout/matrix2"/>
    <dgm:cxn modelId="{55107708-D2AD-427A-98BC-E61A533D07A5}" srcId="{74351691-1B6A-49FA-893E-CEAC4D28C795}" destId="{285EFDC6-6D80-4CFB-A2B4-04E33A626377}" srcOrd="2" destOrd="0" parTransId="{A9826E81-CBBC-4359-9E48-5BCCE3C3AECA}" sibTransId="{5EEBBDC2-8852-46F1-BF75-2468B2B36A45}"/>
    <dgm:cxn modelId="{88C0906B-B007-451C-9DFC-E06B671F2952}" srcId="{74351691-1B6A-49FA-893E-CEAC4D28C795}" destId="{ED3F64F1-A9A2-434D-97D5-3B1A6B4F3545}" srcOrd="1" destOrd="0" parTransId="{936E86DF-3469-4E31-878E-50F65D5DC492}" sibTransId="{44C027E4-4300-410B-A55F-39A8EDBA59C6}"/>
    <dgm:cxn modelId="{0AEFFC6C-8962-45B8-9E94-DB699AEA985E}" srcId="{74351691-1B6A-49FA-893E-CEAC4D28C795}" destId="{17267116-7FD0-489B-8C2D-6DCB8C66420E}" srcOrd="0" destOrd="0" parTransId="{2C157B52-9A58-4F2C-A06D-1518686B2F26}" sibTransId="{7B04A77F-A0B2-46A0-9763-24F2D35CE6F8}"/>
    <dgm:cxn modelId="{15DDFAC1-E7C3-4A39-913B-9D5F8FD63D60}" type="presOf" srcId="{74351691-1B6A-49FA-893E-CEAC4D28C795}" destId="{0DD401D1-6DB1-4674-94C8-22A003F6B88D}" srcOrd="0" destOrd="0" presId="urn:microsoft.com/office/officeart/2005/8/layout/matrix2"/>
    <dgm:cxn modelId="{86D09BDC-8E50-43F3-A2D4-1FA114C39340}" srcId="{74351691-1B6A-49FA-893E-CEAC4D28C795}" destId="{417FEE79-90C1-4255-89A8-5B994A4E64D2}" srcOrd="3" destOrd="0" parTransId="{E9E5E07C-6D3E-4388-A93B-963F29B1746E}" sibTransId="{6EAEBF46-B9E5-42C3-9336-FC026232378A}"/>
    <dgm:cxn modelId="{BD531BE7-AE4B-4E69-985C-03622DC55193}" type="presOf" srcId="{17267116-7FD0-489B-8C2D-6DCB8C66420E}" destId="{94FFEBA5-2356-465A-8D5A-032F66760D95}" srcOrd="0" destOrd="0" presId="urn:microsoft.com/office/officeart/2005/8/layout/matrix2"/>
    <dgm:cxn modelId="{4F1E77E8-A290-4A94-BFFD-CF5961C3D3D7}" type="presOf" srcId="{417FEE79-90C1-4255-89A8-5B994A4E64D2}" destId="{D18CF477-4470-4F20-BB22-47502C334498}" srcOrd="0" destOrd="0" presId="urn:microsoft.com/office/officeart/2005/8/layout/matrix2"/>
    <dgm:cxn modelId="{FDD349EE-53C4-404F-AFB3-FD2FDC10BF83}" type="presOf" srcId="{285EFDC6-6D80-4CFB-A2B4-04E33A626377}" destId="{95B41A66-78BE-4481-AE73-4695DA983E8D}" srcOrd="0" destOrd="0" presId="urn:microsoft.com/office/officeart/2005/8/layout/matrix2"/>
    <dgm:cxn modelId="{54F13546-ED02-4658-A989-96147B7EE428}" type="presParOf" srcId="{0DD401D1-6DB1-4674-94C8-22A003F6B88D}" destId="{6E778E47-490B-47FD-B000-D528C09EAD90}" srcOrd="0" destOrd="0" presId="urn:microsoft.com/office/officeart/2005/8/layout/matrix2"/>
    <dgm:cxn modelId="{1D1B1BFB-1116-48C3-B92B-A744A22ACA9C}" type="presParOf" srcId="{0DD401D1-6DB1-4674-94C8-22A003F6B88D}" destId="{94FFEBA5-2356-465A-8D5A-032F66760D95}" srcOrd="1" destOrd="0" presId="urn:microsoft.com/office/officeart/2005/8/layout/matrix2"/>
    <dgm:cxn modelId="{124AB0C1-46DC-402E-B4BB-3F9975217A4F}" type="presParOf" srcId="{0DD401D1-6DB1-4674-94C8-22A003F6B88D}" destId="{7CC86CC6-45A2-49CE-BE5E-D6B2473062C9}" srcOrd="2" destOrd="0" presId="urn:microsoft.com/office/officeart/2005/8/layout/matrix2"/>
    <dgm:cxn modelId="{37B9A581-0083-4A6A-A069-1D748979C1B9}" type="presParOf" srcId="{0DD401D1-6DB1-4674-94C8-22A003F6B88D}" destId="{95B41A66-78BE-4481-AE73-4695DA983E8D}" srcOrd="3" destOrd="0" presId="urn:microsoft.com/office/officeart/2005/8/layout/matrix2"/>
    <dgm:cxn modelId="{3414431D-A44B-42E0-8E78-DB125FDD8DF2}" type="presParOf" srcId="{0DD401D1-6DB1-4674-94C8-22A003F6B88D}" destId="{D18CF477-4470-4F20-BB22-47502C334498}" srcOrd="4" destOrd="0" presId="urn:microsoft.com/office/officeart/2005/8/layout/matrix2"/>
  </dgm:cxnLst>
  <dgm:bg/>
  <dgm:whole>
    <a:ln>
      <a:solidFill>
        <a:schemeClr val="accent1"/>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DE922-FF7D-487D-A58D-6691BFE49E12}"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F3C8FDFA-E663-4694-AAD5-91D9CA2EA04E}">
      <dgm:prSet phldrT="[Text]"/>
      <dgm:spPr/>
      <dgm:t>
        <a:bodyPr/>
        <a:lstStyle/>
        <a:p>
          <a:r>
            <a:rPr lang="en-US"/>
            <a:t>Tần suất của biến thể trong dân số khoẻ mạnh</a:t>
          </a:r>
        </a:p>
        <a:p>
          <a:r>
            <a:rPr lang="en-US"/>
            <a:t>(Allele frequency in population data)</a:t>
          </a:r>
          <a:endParaRPr lang="en-US" dirty="0"/>
        </a:p>
      </dgm:t>
    </dgm:pt>
    <dgm:pt modelId="{449AA075-CA0C-419E-874D-ADF211CB1F8C}" type="parTrans" cxnId="{4151357C-9806-4575-A5A0-809DF68154EC}">
      <dgm:prSet/>
      <dgm:spPr/>
      <dgm:t>
        <a:bodyPr/>
        <a:lstStyle/>
        <a:p>
          <a:endParaRPr lang="en-US"/>
        </a:p>
      </dgm:t>
    </dgm:pt>
    <dgm:pt modelId="{1A304DA8-DF75-4A9F-93AE-6E919834BC2A}" type="sibTrans" cxnId="{4151357C-9806-4575-A5A0-809DF68154EC}">
      <dgm:prSet/>
      <dgm:spPr/>
      <dgm:t>
        <a:bodyPr/>
        <a:lstStyle/>
        <a:p>
          <a:endParaRPr lang="en-US"/>
        </a:p>
      </dgm:t>
    </dgm:pt>
    <dgm:pt modelId="{86827053-1051-4B53-8908-FD3E73F8693E}">
      <dgm:prSet phldrT="[Text]"/>
      <dgm:spPr/>
      <dgm:t>
        <a:bodyPr/>
        <a:lstStyle/>
        <a:p>
          <a:r>
            <a:rPr lang="en-US"/>
            <a:t>Loại biến thể</a:t>
          </a:r>
        </a:p>
        <a:p>
          <a:r>
            <a:rPr lang="en-US"/>
            <a:t>(Variant type)</a:t>
          </a:r>
          <a:endParaRPr lang="en-US" dirty="0"/>
        </a:p>
      </dgm:t>
    </dgm:pt>
    <dgm:pt modelId="{ACEBA0FA-49C2-44CB-9BA4-55E7FC135EC4}" type="parTrans" cxnId="{3013139F-0E2A-4292-820A-33B378A6EEF6}">
      <dgm:prSet/>
      <dgm:spPr/>
      <dgm:t>
        <a:bodyPr/>
        <a:lstStyle/>
        <a:p>
          <a:endParaRPr lang="en-US"/>
        </a:p>
      </dgm:t>
    </dgm:pt>
    <dgm:pt modelId="{53CA155F-100D-4B89-8AFF-6554E605B3BA}" type="sibTrans" cxnId="{3013139F-0E2A-4292-820A-33B378A6EEF6}">
      <dgm:prSet/>
      <dgm:spPr/>
      <dgm:t>
        <a:bodyPr/>
        <a:lstStyle/>
        <a:p>
          <a:endParaRPr lang="en-US"/>
        </a:p>
      </dgm:t>
    </dgm:pt>
    <dgm:pt modelId="{41A89B9B-678D-43C2-B898-BCAF5AD036D4}">
      <dgm:prSet phldrT="[Text]"/>
      <dgm:spPr/>
      <dgm:t>
        <a:bodyPr/>
        <a:lstStyle/>
        <a:p>
          <a:r>
            <a:rPr lang="en-US"/>
            <a:t>Databases/y văn</a:t>
          </a:r>
          <a:endParaRPr lang="en-US" dirty="0"/>
        </a:p>
      </dgm:t>
    </dgm:pt>
    <dgm:pt modelId="{67764F46-803C-45B0-BDE6-0BA027EE8B53}" type="parTrans" cxnId="{0DE191CF-359C-4A83-B773-9072B15DF9BC}">
      <dgm:prSet/>
      <dgm:spPr/>
      <dgm:t>
        <a:bodyPr/>
        <a:lstStyle/>
        <a:p>
          <a:endParaRPr lang="en-US"/>
        </a:p>
      </dgm:t>
    </dgm:pt>
    <dgm:pt modelId="{3541F712-E690-487C-B474-79720EA51FB2}" type="sibTrans" cxnId="{0DE191CF-359C-4A83-B773-9072B15DF9BC}">
      <dgm:prSet/>
      <dgm:spPr/>
      <dgm:t>
        <a:bodyPr/>
        <a:lstStyle/>
        <a:p>
          <a:endParaRPr lang="en-US"/>
        </a:p>
      </dgm:t>
    </dgm:pt>
    <dgm:pt modelId="{EAEDCF11-9723-4459-85AE-22ACD32C2357}">
      <dgm:prSet phldrT="[Text]"/>
      <dgm:spPr/>
      <dgm:t>
        <a:bodyPr/>
        <a:lstStyle/>
        <a:p>
          <a:r>
            <a:rPr lang="en-US"/>
            <a:t>Đánh giá khả năng gây bệnh của biến thể trong gia đình</a:t>
          </a:r>
        </a:p>
        <a:p>
          <a:r>
            <a:rPr lang="en-US"/>
            <a:t>(Family segregation study)</a:t>
          </a:r>
        </a:p>
        <a:p>
          <a:endParaRPr lang="en-US" dirty="0"/>
        </a:p>
      </dgm:t>
    </dgm:pt>
    <dgm:pt modelId="{A42CD11D-A68C-4302-8E06-E200FC591A92}" type="parTrans" cxnId="{E3BCE5F9-2D8D-4DCB-941D-D287CAC7BAEF}">
      <dgm:prSet/>
      <dgm:spPr/>
      <dgm:t>
        <a:bodyPr/>
        <a:lstStyle/>
        <a:p>
          <a:endParaRPr lang="en-US"/>
        </a:p>
      </dgm:t>
    </dgm:pt>
    <dgm:pt modelId="{989B7CBB-C782-4773-8396-C4D2016CA3F4}" type="sibTrans" cxnId="{E3BCE5F9-2D8D-4DCB-941D-D287CAC7BAEF}">
      <dgm:prSet/>
      <dgm:spPr/>
      <dgm:t>
        <a:bodyPr/>
        <a:lstStyle/>
        <a:p>
          <a:endParaRPr lang="en-US"/>
        </a:p>
      </dgm:t>
    </dgm:pt>
    <dgm:pt modelId="{257A40DD-77F7-4D83-AE92-9E150565FE19}">
      <dgm:prSet phldrT="[Text]"/>
      <dgm:spPr/>
      <dgm:t>
        <a:bodyPr/>
        <a:lstStyle/>
        <a:p>
          <a:r>
            <a:rPr lang="en-US"/>
            <a:t>Các phần mềm sinh tin học đánh giá sự biến đổi chức năng protein </a:t>
          </a:r>
        </a:p>
        <a:p>
          <a:r>
            <a:rPr lang="en-US"/>
            <a:t>(In silico tests)</a:t>
          </a:r>
          <a:endParaRPr lang="en-US" dirty="0"/>
        </a:p>
      </dgm:t>
    </dgm:pt>
    <dgm:pt modelId="{42B526FC-4A42-43E0-A372-E7266B975D79}" type="parTrans" cxnId="{90C6D950-3A24-4AC0-AE81-7EA5F0F46653}">
      <dgm:prSet/>
      <dgm:spPr/>
      <dgm:t>
        <a:bodyPr/>
        <a:lstStyle/>
        <a:p>
          <a:endParaRPr lang="en-US"/>
        </a:p>
      </dgm:t>
    </dgm:pt>
    <dgm:pt modelId="{4A5E8A45-E936-4906-B18A-41BEA095AC7E}" type="sibTrans" cxnId="{90C6D950-3A24-4AC0-AE81-7EA5F0F46653}">
      <dgm:prSet/>
      <dgm:spPr/>
      <dgm:t>
        <a:bodyPr/>
        <a:lstStyle/>
        <a:p>
          <a:endParaRPr lang="en-US"/>
        </a:p>
      </dgm:t>
    </dgm:pt>
    <dgm:pt modelId="{E19FB23E-449B-4B2C-A7F4-4159047BBF5A}">
      <dgm:prSet phldrT="[Text]"/>
      <dgm:spPr/>
      <dgm:t>
        <a:bodyPr/>
        <a:lstStyle/>
        <a:p>
          <a:r>
            <a:rPr lang="en-US"/>
            <a:t>Nghiên cứu cơ bản/</a:t>
          </a:r>
        </a:p>
        <a:p>
          <a:r>
            <a:rPr lang="en-US"/>
            <a:t>chức năng </a:t>
          </a:r>
        </a:p>
        <a:p>
          <a:r>
            <a:rPr lang="en-US"/>
            <a:t>(Research)</a:t>
          </a:r>
          <a:endParaRPr lang="en-US" dirty="0"/>
        </a:p>
      </dgm:t>
    </dgm:pt>
    <dgm:pt modelId="{F3548E33-48AE-4DA9-BADD-83AA5BBA04E6}" type="parTrans" cxnId="{611EE1C9-F23F-4FD4-88D4-387FDEF18F9A}">
      <dgm:prSet/>
      <dgm:spPr/>
      <dgm:t>
        <a:bodyPr/>
        <a:lstStyle/>
        <a:p>
          <a:endParaRPr lang="en-US"/>
        </a:p>
      </dgm:t>
    </dgm:pt>
    <dgm:pt modelId="{312967B8-4A12-4E04-9D41-7D2AC0F588FE}" type="sibTrans" cxnId="{611EE1C9-F23F-4FD4-88D4-387FDEF18F9A}">
      <dgm:prSet/>
      <dgm:spPr/>
      <dgm:t>
        <a:bodyPr/>
        <a:lstStyle/>
        <a:p>
          <a:endParaRPr lang="en-US"/>
        </a:p>
      </dgm:t>
    </dgm:pt>
    <dgm:pt modelId="{C8B931FE-8619-435B-9991-036AAA32A474}" type="pres">
      <dgm:prSet presAssocID="{FFFDE922-FF7D-487D-A58D-6691BFE49E12}" presName="diagram" presStyleCnt="0">
        <dgm:presLayoutVars>
          <dgm:dir/>
          <dgm:resizeHandles val="exact"/>
        </dgm:presLayoutVars>
      </dgm:prSet>
      <dgm:spPr/>
    </dgm:pt>
    <dgm:pt modelId="{EF038CAC-AA7F-4017-BB9F-9BF7F6A162CB}" type="pres">
      <dgm:prSet presAssocID="{F3C8FDFA-E663-4694-AAD5-91D9CA2EA04E}" presName="node" presStyleLbl="node1" presStyleIdx="0" presStyleCnt="6">
        <dgm:presLayoutVars>
          <dgm:bulletEnabled val="1"/>
        </dgm:presLayoutVars>
      </dgm:prSet>
      <dgm:spPr/>
    </dgm:pt>
    <dgm:pt modelId="{5BF8561B-41ED-4C7A-9137-A4D3ED7B8DAD}" type="pres">
      <dgm:prSet presAssocID="{1A304DA8-DF75-4A9F-93AE-6E919834BC2A}" presName="sibTrans" presStyleCnt="0"/>
      <dgm:spPr/>
    </dgm:pt>
    <dgm:pt modelId="{A38802C1-F364-4948-9756-674FBCB1B352}" type="pres">
      <dgm:prSet presAssocID="{86827053-1051-4B53-8908-FD3E73F8693E}" presName="node" presStyleLbl="node1" presStyleIdx="1" presStyleCnt="6">
        <dgm:presLayoutVars>
          <dgm:bulletEnabled val="1"/>
        </dgm:presLayoutVars>
      </dgm:prSet>
      <dgm:spPr/>
    </dgm:pt>
    <dgm:pt modelId="{1DE2F3B4-D83F-4431-925A-4B1C438C025A}" type="pres">
      <dgm:prSet presAssocID="{53CA155F-100D-4B89-8AFF-6554E605B3BA}" presName="sibTrans" presStyleCnt="0"/>
      <dgm:spPr/>
    </dgm:pt>
    <dgm:pt modelId="{166B59E8-B872-4B18-9847-991B89351B73}" type="pres">
      <dgm:prSet presAssocID="{41A89B9B-678D-43C2-B898-BCAF5AD036D4}" presName="node" presStyleLbl="node1" presStyleIdx="2" presStyleCnt="6">
        <dgm:presLayoutVars>
          <dgm:bulletEnabled val="1"/>
        </dgm:presLayoutVars>
      </dgm:prSet>
      <dgm:spPr/>
    </dgm:pt>
    <dgm:pt modelId="{892C1F19-E0C5-414B-B5A8-39B2A7C800E2}" type="pres">
      <dgm:prSet presAssocID="{3541F712-E690-487C-B474-79720EA51FB2}" presName="sibTrans" presStyleCnt="0"/>
      <dgm:spPr/>
    </dgm:pt>
    <dgm:pt modelId="{5908DAFA-8068-4941-BF94-8E6DA094EB22}" type="pres">
      <dgm:prSet presAssocID="{EAEDCF11-9723-4459-85AE-22ACD32C2357}" presName="node" presStyleLbl="node1" presStyleIdx="3" presStyleCnt="6">
        <dgm:presLayoutVars>
          <dgm:bulletEnabled val="1"/>
        </dgm:presLayoutVars>
      </dgm:prSet>
      <dgm:spPr/>
    </dgm:pt>
    <dgm:pt modelId="{2B243BAD-2773-4C8D-9A6A-6F640D7C7277}" type="pres">
      <dgm:prSet presAssocID="{989B7CBB-C782-4773-8396-C4D2016CA3F4}" presName="sibTrans" presStyleCnt="0"/>
      <dgm:spPr/>
    </dgm:pt>
    <dgm:pt modelId="{5C842FEA-6BB3-4772-944F-61C6DDDE31C7}" type="pres">
      <dgm:prSet presAssocID="{257A40DD-77F7-4D83-AE92-9E150565FE19}" presName="node" presStyleLbl="node1" presStyleIdx="4" presStyleCnt="6">
        <dgm:presLayoutVars>
          <dgm:bulletEnabled val="1"/>
        </dgm:presLayoutVars>
      </dgm:prSet>
      <dgm:spPr/>
    </dgm:pt>
    <dgm:pt modelId="{03A6421F-537C-418A-BC9C-3EF40210C4CD}" type="pres">
      <dgm:prSet presAssocID="{4A5E8A45-E936-4906-B18A-41BEA095AC7E}" presName="sibTrans" presStyleCnt="0"/>
      <dgm:spPr/>
    </dgm:pt>
    <dgm:pt modelId="{33EA9F59-B4AB-4BF4-8BFD-AFE003F78726}" type="pres">
      <dgm:prSet presAssocID="{E19FB23E-449B-4B2C-A7F4-4159047BBF5A}" presName="node" presStyleLbl="node1" presStyleIdx="5" presStyleCnt="6">
        <dgm:presLayoutVars>
          <dgm:bulletEnabled val="1"/>
        </dgm:presLayoutVars>
      </dgm:prSet>
      <dgm:spPr/>
    </dgm:pt>
  </dgm:ptLst>
  <dgm:cxnLst>
    <dgm:cxn modelId="{C64E0726-31CF-4BF0-9504-904AC54BEF60}" type="presOf" srcId="{F3C8FDFA-E663-4694-AAD5-91D9CA2EA04E}" destId="{EF038CAC-AA7F-4017-BB9F-9BF7F6A162CB}" srcOrd="0" destOrd="0" presId="urn:microsoft.com/office/officeart/2005/8/layout/default"/>
    <dgm:cxn modelId="{C3F94936-B366-4429-AAD5-67D9D5D97185}" type="presOf" srcId="{E19FB23E-449B-4B2C-A7F4-4159047BBF5A}" destId="{33EA9F59-B4AB-4BF4-8BFD-AFE003F78726}" srcOrd="0" destOrd="0" presId="urn:microsoft.com/office/officeart/2005/8/layout/default"/>
    <dgm:cxn modelId="{90C6D950-3A24-4AC0-AE81-7EA5F0F46653}" srcId="{FFFDE922-FF7D-487D-A58D-6691BFE49E12}" destId="{257A40DD-77F7-4D83-AE92-9E150565FE19}" srcOrd="4" destOrd="0" parTransId="{42B526FC-4A42-43E0-A372-E7266B975D79}" sibTransId="{4A5E8A45-E936-4906-B18A-41BEA095AC7E}"/>
    <dgm:cxn modelId="{046C515A-68AB-433E-9FEC-77A85F763F05}" type="presOf" srcId="{41A89B9B-678D-43C2-B898-BCAF5AD036D4}" destId="{166B59E8-B872-4B18-9847-991B89351B73}" srcOrd="0" destOrd="0" presId="urn:microsoft.com/office/officeart/2005/8/layout/default"/>
    <dgm:cxn modelId="{4151357C-9806-4575-A5A0-809DF68154EC}" srcId="{FFFDE922-FF7D-487D-A58D-6691BFE49E12}" destId="{F3C8FDFA-E663-4694-AAD5-91D9CA2EA04E}" srcOrd="0" destOrd="0" parTransId="{449AA075-CA0C-419E-874D-ADF211CB1F8C}" sibTransId="{1A304DA8-DF75-4A9F-93AE-6E919834BC2A}"/>
    <dgm:cxn modelId="{17A17285-27C4-44DD-A410-78317109DF64}" type="presOf" srcId="{FFFDE922-FF7D-487D-A58D-6691BFE49E12}" destId="{C8B931FE-8619-435B-9991-036AAA32A474}" srcOrd="0" destOrd="0" presId="urn:microsoft.com/office/officeart/2005/8/layout/default"/>
    <dgm:cxn modelId="{4502EA99-60CC-4E5E-889F-6D5DAA070C16}" type="presOf" srcId="{257A40DD-77F7-4D83-AE92-9E150565FE19}" destId="{5C842FEA-6BB3-4772-944F-61C6DDDE31C7}" srcOrd="0" destOrd="0" presId="urn:microsoft.com/office/officeart/2005/8/layout/default"/>
    <dgm:cxn modelId="{3013139F-0E2A-4292-820A-33B378A6EEF6}" srcId="{FFFDE922-FF7D-487D-A58D-6691BFE49E12}" destId="{86827053-1051-4B53-8908-FD3E73F8693E}" srcOrd="1" destOrd="0" parTransId="{ACEBA0FA-49C2-44CB-9BA4-55E7FC135EC4}" sibTransId="{53CA155F-100D-4B89-8AFF-6554E605B3BA}"/>
    <dgm:cxn modelId="{611EE1C9-F23F-4FD4-88D4-387FDEF18F9A}" srcId="{FFFDE922-FF7D-487D-A58D-6691BFE49E12}" destId="{E19FB23E-449B-4B2C-A7F4-4159047BBF5A}" srcOrd="5" destOrd="0" parTransId="{F3548E33-48AE-4DA9-BADD-83AA5BBA04E6}" sibTransId="{312967B8-4A12-4E04-9D41-7D2AC0F588FE}"/>
    <dgm:cxn modelId="{73F7F1CB-0F45-4A37-97BF-66FE0D8FAB57}" type="presOf" srcId="{EAEDCF11-9723-4459-85AE-22ACD32C2357}" destId="{5908DAFA-8068-4941-BF94-8E6DA094EB22}" srcOrd="0" destOrd="0" presId="urn:microsoft.com/office/officeart/2005/8/layout/default"/>
    <dgm:cxn modelId="{0DE191CF-359C-4A83-B773-9072B15DF9BC}" srcId="{FFFDE922-FF7D-487D-A58D-6691BFE49E12}" destId="{41A89B9B-678D-43C2-B898-BCAF5AD036D4}" srcOrd="2" destOrd="0" parTransId="{67764F46-803C-45B0-BDE6-0BA027EE8B53}" sibTransId="{3541F712-E690-487C-B474-79720EA51FB2}"/>
    <dgm:cxn modelId="{E3BCE5F9-2D8D-4DCB-941D-D287CAC7BAEF}" srcId="{FFFDE922-FF7D-487D-A58D-6691BFE49E12}" destId="{EAEDCF11-9723-4459-85AE-22ACD32C2357}" srcOrd="3" destOrd="0" parTransId="{A42CD11D-A68C-4302-8E06-E200FC591A92}" sibTransId="{989B7CBB-C782-4773-8396-C4D2016CA3F4}"/>
    <dgm:cxn modelId="{F7EAFCFA-BF33-4723-B70B-405EC6EF890B}" type="presOf" srcId="{86827053-1051-4B53-8908-FD3E73F8693E}" destId="{A38802C1-F364-4948-9756-674FBCB1B352}" srcOrd="0" destOrd="0" presId="urn:microsoft.com/office/officeart/2005/8/layout/default"/>
    <dgm:cxn modelId="{72695FC8-A7AB-46CF-9B34-DC256681E2D2}" type="presParOf" srcId="{C8B931FE-8619-435B-9991-036AAA32A474}" destId="{EF038CAC-AA7F-4017-BB9F-9BF7F6A162CB}" srcOrd="0" destOrd="0" presId="urn:microsoft.com/office/officeart/2005/8/layout/default"/>
    <dgm:cxn modelId="{D2634892-2250-4DA1-B146-32B422ECEE04}" type="presParOf" srcId="{C8B931FE-8619-435B-9991-036AAA32A474}" destId="{5BF8561B-41ED-4C7A-9137-A4D3ED7B8DAD}" srcOrd="1" destOrd="0" presId="urn:microsoft.com/office/officeart/2005/8/layout/default"/>
    <dgm:cxn modelId="{FD401DB4-30D7-4835-9031-D8A99B071915}" type="presParOf" srcId="{C8B931FE-8619-435B-9991-036AAA32A474}" destId="{A38802C1-F364-4948-9756-674FBCB1B352}" srcOrd="2" destOrd="0" presId="urn:microsoft.com/office/officeart/2005/8/layout/default"/>
    <dgm:cxn modelId="{36B1C695-E0DF-4C0C-BAAA-0AB26F25FC95}" type="presParOf" srcId="{C8B931FE-8619-435B-9991-036AAA32A474}" destId="{1DE2F3B4-D83F-4431-925A-4B1C438C025A}" srcOrd="3" destOrd="0" presId="urn:microsoft.com/office/officeart/2005/8/layout/default"/>
    <dgm:cxn modelId="{553D0293-0E3F-45AD-9E53-F839593A48A0}" type="presParOf" srcId="{C8B931FE-8619-435B-9991-036AAA32A474}" destId="{166B59E8-B872-4B18-9847-991B89351B73}" srcOrd="4" destOrd="0" presId="urn:microsoft.com/office/officeart/2005/8/layout/default"/>
    <dgm:cxn modelId="{F128C281-3DDD-4D60-8B02-409A65D75A14}" type="presParOf" srcId="{C8B931FE-8619-435B-9991-036AAA32A474}" destId="{892C1F19-E0C5-414B-B5A8-39B2A7C800E2}" srcOrd="5" destOrd="0" presId="urn:microsoft.com/office/officeart/2005/8/layout/default"/>
    <dgm:cxn modelId="{DDD4C0F8-FD9B-466F-A0F4-9C0271D695AF}" type="presParOf" srcId="{C8B931FE-8619-435B-9991-036AAA32A474}" destId="{5908DAFA-8068-4941-BF94-8E6DA094EB22}" srcOrd="6" destOrd="0" presId="urn:microsoft.com/office/officeart/2005/8/layout/default"/>
    <dgm:cxn modelId="{987A043C-FCC2-4BAC-9807-80AC7AF0D462}" type="presParOf" srcId="{C8B931FE-8619-435B-9991-036AAA32A474}" destId="{2B243BAD-2773-4C8D-9A6A-6F640D7C7277}" srcOrd="7" destOrd="0" presId="urn:microsoft.com/office/officeart/2005/8/layout/default"/>
    <dgm:cxn modelId="{942A1F03-7454-40B2-837C-22D0124215CF}" type="presParOf" srcId="{C8B931FE-8619-435B-9991-036AAA32A474}" destId="{5C842FEA-6BB3-4772-944F-61C6DDDE31C7}" srcOrd="8" destOrd="0" presId="urn:microsoft.com/office/officeart/2005/8/layout/default"/>
    <dgm:cxn modelId="{C75005BD-F131-48B1-845B-95D2FAEBC62A}" type="presParOf" srcId="{C8B931FE-8619-435B-9991-036AAA32A474}" destId="{03A6421F-537C-418A-BC9C-3EF40210C4CD}" srcOrd="9" destOrd="0" presId="urn:microsoft.com/office/officeart/2005/8/layout/default"/>
    <dgm:cxn modelId="{7F04AAE3-D585-43C8-B4DD-E5A5AE7D4414}" type="presParOf" srcId="{C8B931FE-8619-435B-9991-036AAA32A474}" destId="{33EA9F59-B4AB-4BF4-8BFD-AFE003F78726}" srcOrd="10" destOrd="0" presId="urn:microsoft.com/office/officeart/2005/8/layout/defaul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78E47-490B-47FD-B000-D528C09EAD90}">
      <dsp:nvSpPr>
        <dsp:cNvPr id="0" name=""/>
        <dsp:cNvSpPr/>
      </dsp:nvSpPr>
      <dsp:spPr>
        <a:xfrm>
          <a:off x="197832" y="0"/>
          <a:ext cx="4431983" cy="443198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FEBA5-2356-465A-8D5A-032F66760D95}">
      <dsp:nvSpPr>
        <dsp:cNvPr id="0" name=""/>
        <dsp:cNvSpPr/>
      </dsp:nvSpPr>
      <dsp:spPr>
        <a:xfrm>
          <a:off x="485911" y="288078"/>
          <a:ext cx="1772793" cy="1772793"/>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Đã</a:t>
          </a:r>
          <a:r>
            <a:rPr lang="en-US" sz="1600" kern="1200" dirty="0">
              <a:solidFill>
                <a:schemeClr val="tx1"/>
              </a:solidFill>
            </a:rPr>
            <a:t> </a:t>
          </a:r>
          <a:r>
            <a:rPr lang="en-US" sz="1600" kern="1200" dirty="0" err="1">
              <a:solidFill>
                <a:schemeClr val="tx1"/>
              </a:solidFill>
            </a:rPr>
            <a:t>được</a:t>
          </a:r>
          <a:r>
            <a:rPr lang="en-US" sz="1600" kern="1200" dirty="0">
              <a:solidFill>
                <a:schemeClr val="tx1"/>
              </a:solidFill>
            </a:rPr>
            <a:t> </a:t>
          </a:r>
          <a:r>
            <a:rPr lang="en-US" sz="1600" kern="1200" dirty="0" err="1">
              <a:solidFill>
                <a:schemeClr val="tx1"/>
              </a:solidFill>
            </a:rPr>
            <a:t>xác</a:t>
          </a:r>
          <a:r>
            <a:rPr lang="en-US" sz="1600" kern="1200" dirty="0">
              <a:solidFill>
                <a:schemeClr val="tx1"/>
              </a:solidFill>
            </a:rPr>
            <a:t> </a:t>
          </a:r>
          <a:r>
            <a:rPr lang="en-US" sz="1600" kern="1200" dirty="0" err="1">
              <a:solidFill>
                <a:schemeClr val="tx1"/>
              </a:solidFill>
            </a:rPr>
            <a:t>thực</a:t>
          </a:r>
          <a:r>
            <a:rPr lang="en-US" sz="1600" kern="1200" dirty="0">
              <a:solidFill>
                <a:schemeClr val="tx1"/>
              </a:solidFill>
            </a:rPr>
            <a:t> (validated): </a:t>
          </a:r>
          <a:r>
            <a:rPr lang="en-US" sz="1600" kern="1200" dirty="0" err="1">
              <a:solidFill>
                <a:schemeClr val="tx1"/>
              </a:solidFill>
            </a:rPr>
            <a:t>dựa</a:t>
          </a:r>
          <a:r>
            <a:rPr lang="en-US" sz="1600" kern="1200" dirty="0">
              <a:solidFill>
                <a:schemeClr val="tx1"/>
              </a:solidFill>
            </a:rPr>
            <a:t> </a:t>
          </a:r>
          <a:r>
            <a:rPr lang="en-US" sz="1600" kern="1200" dirty="0" err="1">
              <a:solidFill>
                <a:schemeClr val="tx1"/>
              </a:solidFill>
            </a:rPr>
            <a:t>trên</a:t>
          </a:r>
          <a:r>
            <a:rPr lang="en-US" sz="1600" kern="1200" dirty="0">
              <a:solidFill>
                <a:schemeClr val="tx1"/>
              </a:solidFill>
            </a:rPr>
            <a:t> </a:t>
          </a:r>
          <a:r>
            <a:rPr lang="en-US" sz="1600" kern="1200" dirty="0" err="1">
              <a:solidFill>
                <a:schemeClr val="tx1"/>
              </a:solidFill>
            </a:rPr>
            <a:t>chứng</a:t>
          </a:r>
          <a:r>
            <a:rPr lang="en-US" sz="1600" kern="1200" dirty="0">
              <a:solidFill>
                <a:schemeClr val="tx1"/>
              </a:solidFill>
            </a:rPr>
            <a:t> </a:t>
          </a:r>
          <a:r>
            <a:rPr lang="en-US" sz="1600" kern="1200" dirty="0" err="1">
              <a:solidFill>
                <a:schemeClr val="tx1"/>
              </a:solidFill>
            </a:rPr>
            <a:t>cứ</a:t>
          </a:r>
          <a:r>
            <a:rPr lang="en-US" sz="1600" kern="1200" dirty="0">
              <a:solidFill>
                <a:schemeClr val="tx1"/>
              </a:solidFill>
            </a:rPr>
            <a:t> (</a:t>
          </a:r>
          <a:r>
            <a:rPr lang="en-US" sz="1600" kern="1200" dirty="0" err="1">
              <a:solidFill>
                <a:schemeClr val="tx1"/>
              </a:solidFill>
            </a:rPr>
            <a:t>lâm</a:t>
          </a:r>
          <a:r>
            <a:rPr lang="en-US" sz="1600" kern="1200" dirty="0">
              <a:solidFill>
                <a:schemeClr val="tx1"/>
              </a:solidFill>
            </a:rPr>
            <a:t> </a:t>
          </a:r>
          <a:r>
            <a:rPr lang="en-US" sz="1600" kern="1200" dirty="0" err="1">
              <a:solidFill>
                <a:schemeClr val="tx1"/>
              </a:solidFill>
            </a:rPr>
            <a:t>sàng</a:t>
          </a:r>
          <a:r>
            <a:rPr lang="en-US" sz="1600" kern="1200" dirty="0">
              <a:solidFill>
                <a:schemeClr val="tx1"/>
              </a:solidFill>
            </a:rPr>
            <a:t> </a:t>
          </a:r>
          <a:r>
            <a:rPr lang="en-US" sz="1600" kern="1200" dirty="0" err="1">
              <a:solidFill>
                <a:schemeClr val="tx1"/>
              </a:solidFill>
            </a:rPr>
            <a:t>và</a:t>
          </a:r>
          <a:r>
            <a:rPr lang="en-US" sz="1600" kern="1200" dirty="0">
              <a:solidFill>
                <a:schemeClr val="tx1"/>
              </a:solidFill>
            </a:rPr>
            <a:t> </a:t>
          </a:r>
          <a:r>
            <a:rPr lang="en-US" sz="1600" kern="1200" dirty="0" err="1">
              <a:solidFill>
                <a:schemeClr val="tx1"/>
              </a:solidFill>
            </a:rPr>
            <a:t>chức</a:t>
          </a:r>
          <a:r>
            <a:rPr lang="en-US" sz="1600" kern="1200" dirty="0">
              <a:solidFill>
                <a:schemeClr val="tx1"/>
              </a:solidFill>
            </a:rPr>
            <a:t> </a:t>
          </a:r>
          <a:r>
            <a:rPr lang="en-US" sz="1600" kern="1200" dirty="0" err="1">
              <a:solidFill>
                <a:schemeClr val="tx1"/>
              </a:solidFill>
            </a:rPr>
            <a:t>năng</a:t>
          </a:r>
          <a:r>
            <a:rPr lang="en-US" sz="1600" kern="1200" dirty="0">
              <a:solidFill>
                <a:schemeClr val="tx1"/>
              </a:solidFill>
            </a:rPr>
            <a:t>), </a:t>
          </a:r>
          <a:r>
            <a:rPr lang="en-US" sz="1600" kern="1200" dirty="0" err="1">
              <a:solidFill>
                <a:schemeClr val="tx1"/>
              </a:solidFill>
            </a:rPr>
            <a:t>khách</a:t>
          </a:r>
          <a:r>
            <a:rPr lang="en-US" sz="1600" kern="1200" dirty="0">
              <a:solidFill>
                <a:schemeClr val="tx1"/>
              </a:solidFill>
            </a:rPr>
            <a:t> </a:t>
          </a:r>
          <a:r>
            <a:rPr lang="en-US" sz="1600" kern="1200" dirty="0" err="1">
              <a:solidFill>
                <a:schemeClr val="tx1"/>
              </a:solidFill>
            </a:rPr>
            <a:t>quan</a:t>
          </a:r>
          <a:r>
            <a:rPr lang="en-US" sz="1600" kern="1200" dirty="0">
              <a:solidFill>
                <a:schemeClr val="tx1"/>
              </a:solidFill>
            </a:rPr>
            <a:t> </a:t>
          </a:r>
          <a:r>
            <a:rPr lang="en-US" sz="1600" kern="1200" dirty="0" err="1">
              <a:solidFill>
                <a:schemeClr val="tx1"/>
              </a:solidFill>
            </a:rPr>
            <a:t>và</a:t>
          </a:r>
          <a:r>
            <a:rPr lang="en-US" sz="1600" kern="1200" dirty="0">
              <a:solidFill>
                <a:schemeClr val="tx1"/>
              </a:solidFill>
            </a:rPr>
            <a:t> </a:t>
          </a:r>
          <a:r>
            <a:rPr lang="en-US" sz="1600" kern="1200" dirty="0" err="1">
              <a:solidFill>
                <a:schemeClr val="tx1"/>
              </a:solidFill>
            </a:rPr>
            <a:t>hệ</a:t>
          </a:r>
          <a:r>
            <a:rPr lang="en-US" sz="1600" kern="1200" dirty="0">
              <a:solidFill>
                <a:schemeClr val="tx1"/>
              </a:solidFill>
            </a:rPr>
            <a:t> </a:t>
          </a:r>
          <a:r>
            <a:rPr lang="en-US" sz="1600" kern="1200" dirty="0" err="1">
              <a:solidFill>
                <a:schemeClr val="tx1"/>
              </a:solidFill>
            </a:rPr>
            <a:t>thống</a:t>
          </a:r>
          <a:endParaRPr lang="en-US" sz="1600" kern="1200" dirty="0">
            <a:solidFill>
              <a:schemeClr val="tx1"/>
            </a:solidFill>
          </a:endParaRPr>
        </a:p>
      </dsp:txBody>
      <dsp:txXfrm>
        <a:off x="572452" y="374619"/>
        <a:ext cx="1599711" cy="1599711"/>
      </dsp:txXfrm>
    </dsp:sp>
    <dsp:sp modelId="{7CC86CC6-45A2-49CE-BE5E-D6B2473062C9}">
      <dsp:nvSpPr>
        <dsp:cNvPr id="0" name=""/>
        <dsp:cNvSpPr/>
      </dsp:nvSpPr>
      <dsp:spPr>
        <a:xfrm>
          <a:off x="2568943" y="288078"/>
          <a:ext cx="1772793" cy="1772793"/>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Áp</a:t>
          </a:r>
          <a:r>
            <a:rPr lang="en-US" sz="1600" kern="1200" dirty="0">
              <a:solidFill>
                <a:schemeClr val="tx1"/>
              </a:solidFill>
            </a:rPr>
            <a:t> </a:t>
          </a:r>
          <a:r>
            <a:rPr lang="en-US" sz="1600" kern="1200" dirty="0" err="1">
              <a:solidFill>
                <a:schemeClr val="tx1"/>
              </a:solidFill>
            </a:rPr>
            <a:t>dụng</a:t>
          </a:r>
          <a:r>
            <a:rPr lang="en-US" sz="1600" kern="1200" dirty="0">
              <a:solidFill>
                <a:schemeClr val="tx1"/>
              </a:solidFill>
            </a:rPr>
            <a:t> </a:t>
          </a:r>
          <a:r>
            <a:rPr lang="en-US" sz="1600" kern="1200" dirty="0" err="1">
              <a:solidFill>
                <a:schemeClr val="tx1"/>
              </a:solidFill>
            </a:rPr>
            <a:t>cho</a:t>
          </a:r>
          <a:r>
            <a:rPr lang="en-US" sz="1600" kern="1200" dirty="0">
              <a:solidFill>
                <a:schemeClr val="tx1"/>
              </a:solidFill>
            </a:rPr>
            <a:t> </a:t>
          </a:r>
          <a:r>
            <a:rPr lang="en-US" sz="1600" kern="1200" dirty="0" err="1">
              <a:solidFill>
                <a:schemeClr val="tx1"/>
              </a:solidFill>
            </a:rPr>
            <a:t>bệnh</a:t>
          </a:r>
          <a:r>
            <a:rPr lang="en-US" sz="1600" kern="1200" dirty="0">
              <a:solidFill>
                <a:schemeClr val="tx1"/>
              </a:solidFill>
            </a:rPr>
            <a:t> di </a:t>
          </a:r>
          <a:r>
            <a:rPr lang="en-US" sz="1600" kern="1200" dirty="0" err="1">
              <a:solidFill>
                <a:schemeClr val="tx1"/>
              </a:solidFill>
            </a:rPr>
            <a:t>truyền</a:t>
          </a:r>
          <a:r>
            <a:rPr lang="en-US" sz="1600" kern="1200" dirty="0">
              <a:solidFill>
                <a:schemeClr val="tx1"/>
              </a:solidFill>
            </a:rPr>
            <a:t> </a:t>
          </a:r>
          <a:r>
            <a:rPr lang="en-US" sz="1600" kern="1200" dirty="0" err="1">
              <a:solidFill>
                <a:schemeClr val="tx1"/>
              </a:solidFill>
            </a:rPr>
            <a:t>theo</a:t>
          </a:r>
          <a:r>
            <a:rPr lang="en-US" sz="1600" kern="1200" dirty="0">
              <a:solidFill>
                <a:schemeClr val="tx1"/>
              </a:solidFill>
            </a:rPr>
            <a:t> qui </a:t>
          </a:r>
          <a:r>
            <a:rPr lang="en-US" sz="1600" kern="1200" dirty="0" err="1">
              <a:solidFill>
                <a:schemeClr val="tx1"/>
              </a:solidFill>
            </a:rPr>
            <a:t>luật</a:t>
          </a:r>
          <a:r>
            <a:rPr lang="en-US" sz="1600" kern="1200" dirty="0">
              <a:solidFill>
                <a:schemeClr val="tx1"/>
              </a:solidFill>
            </a:rPr>
            <a:t> Mendel (</a:t>
          </a:r>
          <a:r>
            <a:rPr lang="en-US" sz="1600" kern="1200" dirty="0" err="1">
              <a:solidFill>
                <a:schemeClr val="tx1"/>
              </a:solidFill>
            </a:rPr>
            <a:t>bệnh</a:t>
          </a:r>
          <a:r>
            <a:rPr lang="en-US" sz="1600" kern="1200" dirty="0">
              <a:solidFill>
                <a:schemeClr val="tx1"/>
              </a:solidFill>
            </a:rPr>
            <a:t> </a:t>
          </a:r>
          <a:r>
            <a:rPr lang="en-US" sz="1600" kern="1200" dirty="0" err="1">
              <a:solidFill>
                <a:schemeClr val="tx1"/>
              </a:solidFill>
            </a:rPr>
            <a:t>đơn</a:t>
          </a:r>
          <a:r>
            <a:rPr lang="en-US" sz="1600" kern="1200" dirty="0">
              <a:solidFill>
                <a:schemeClr val="tx1"/>
              </a:solidFill>
            </a:rPr>
            <a:t> gen)</a:t>
          </a:r>
        </a:p>
      </dsp:txBody>
      <dsp:txXfrm>
        <a:off x="2655484" y="374619"/>
        <a:ext cx="1599711" cy="1599711"/>
      </dsp:txXfrm>
    </dsp:sp>
    <dsp:sp modelId="{95B41A66-78BE-4481-AE73-4695DA983E8D}">
      <dsp:nvSpPr>
        <dsp:cNvPr id="0" name=""/>
        <dsp:cNvSpPr/>
      </dsp:nvSpPr>
      <dsp:spPr>
        <a:xfrm>
          <a:off x="485911" y="2371110"/>
          <a:ext cx="1772793" cy="1772793"/>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Phân</a:t>
          </a:r>
          <a:r>
            <a:rPr lang="en-US" sz="1600" kern="1200" dirty="0">
              <a:solidFill>
                <a:schemeClr val="tx1"/>
              </a:solidFill>
            </a:rPr>
            <a:t> </a:t>
          </a:r>
          <a:r>
            <a:rPr lang="en-US" sz="1600" kern="1200" dirty="0" err="1">
              <a:solidFill>
                <a:schemeClr val="tx1"/>
              </a:solidFill>
            </a:rPr>
            <a:t>loại</a:t>
          </a:r>
          <a:r>
            <a:rPr lang="en-US" sz="1600" kern="1200" dirty="0">
              <a:solidFill>
                <a:schemeClr val="tx1"/>
              </a:solidFill>
            </a:rPr>
            <a:t> </a:t>
          </a:r>
          <a:r>
            <a:rPr lang="en-US" sz="1600" kern="1200" dirty="0" err="1">
              <a:solidFill>
                <a:schemeClr val="tx1"/>
              </a:solidFill>
            </a:rPr>
            <a:t>đột</a:t>
          </a:r>
          <a:r>
            <a:rPr lang="en-US" sz="1600" kern="1200" dirty="0">
              <a:solidFill>
                <a:schemeClr val="tx1"/>
              </a:solidFill>
            </a:rPr>
            <a:t> </a:t>
          </a:r>
          <a:r>
            <a:rPr lang="en-US" sz="1600" kern="1200" dirty="0" err="1">
              <a:solidFill>
                <a:schemeClr val="tx1"/>
              </a:solidFill>
            </a:rPr>
            <a:t>biến</a:t>
          </a:r>
          <a:r>
            <a:rPr lang="en-US" sz="1600" kern="1200" dirty="0">
              <a:solidFill>
                <a:schemeClr val="tx1"/>
              </a:solidFill>
            </a:rPr>
            <a:t> </a:t>
          </a:r>
          <a:r>
            <a:rPr lang="en-US" sz="1600" kern="1200" dirty="0" err="1">
              <a:solidFill>
                <a:schemeClr val="tx1"/>
              </a:solidFill>
            </a:rPr>
            <a:t>dòng</a:t>
          </a:r>
          <a:r>
            <a:rPr lang="en-US" sz="1600" kern="1200" dirty="0">
              <a:solidFill>
                <a:schemeClr val="tx1"/>
              </a:solidFill>
            </a:rPr>
            <a:t> </a:t>
          </a:r>
          <a:r>
            <a:rPr lang="en-US" sz="1600" kern="1200" dirty="0" err="1">
              <a:solidFill>
                <a:schemeClr val="tx1"/>
              </a:solidFill>
            </a:rPr>
            <a:t>tế</a:t>
          </a:r>
          <a:r>
            <a:rPr lang="en-US" sz="1600" kern="1200" dirty="0">
              <a:solidFill>
                <a:schemeClr val="tx1"/>
              </a:solidFill>
            </a:rPr>
            <a:t> </a:t>
          </a:r>
          <a:r>
            <a:rPr lang="en-US" sz="1600" kern="1200" dirty="0" err="1">
              <a:solidFill>
                <a:schemeClr val="tx1"/>
              </a:solidFill>
            </a:rPr>
            <a:t>bào</a:t>
          </a:r>
          <a:r>
            <a:rPr lang="en-US" sz="1600" kern="1200" dirty="0">
              <a:solidFill>
                <a:schemeClr val="tx1"/>
              </a:solidFill>
            </a:rPr>
            <a:t> </a:t>
          </a:r>
          <a:r>
            <a:rPr lang="en-US" sz="1600" kern="1200" dirty="0" err="1">
              <a:solidFill>
                <a:schemeClr val="tx1"/>
              </a:solidFill>
            </a:rPr>
            <a:t>mầm</a:t>
          </a:r>
          <a:r>
            <a:rPr lang="en-US" sz="1600" kern="1200" dirty="0">
              <a:solidFill>
                <a:schemeClr val="tx1"/>
              </a:solidFill>
            </a:rPr>
            <a:t> (germline mutation)</a:t>
          </a:r>
        </a:p>
      </dsp:txBody>
      <dsp:txXfrm>
        <a:off x="572452" y="2457651"/>
        <a:ext cx="1599711" cy="1599711"/>
      </dsp:txXfrm>
    </dsp:sp>
    <dsp:sp modelId="{D18CF477-4470-4F20-BB22-47502C334498}">
      <dsp:nvSpPr>
        <dsp:cNvPr id="0" name=""/>
        <dsp:cNvSpPr/>
      </dsp:nvSpPr>
      <dsp:spPr>
        <a:xfrm>
          <a:off x="2568943" y="2371110"/>
          <a:ext cx="1772793" cy="1772793"/>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Được</a:t>
          </a:r>
          <a:r>
            <a:rPr lang="en-US" sz="1600" kern="1200" dirty="0">
              <a:solidFill>
                <a:schemeClr val="tx1"/>
              </a:solidFill>
            </a:rPr>
            <a:t> </a:t>
          </a:r>
          <a:r>
            <a:rPr lang="en-US" sz="1600" kern="1200" dirty="0" err="1">
              <a:solidFill>
                <a:schemeClr val="tx1"/>
              </a:solidFill>
            </a:rPr>
            <a:t>cập</a:t>
          </a:r>
          <a:r>
            <a:rPr lang="en-US" sz="1600" kern="1200" dirty="0">
              <a:solidFill>
                <a:schemeClr val="tx1"/>
              </a:solidFill>
            </a:rPr>
            <a:t>  </a:t>
          </a:r>
          <a:r>
            <a:rPr lang="en-US" sz="1600" kern="1200" dirty="0" err="1">
              <a:solidFill>
                <a:schemeClr val="tx1"/>
              </a:solidFill>
            </a:rPr>
            <a:t>nhật</a:t>
          </a:r>
          <a:r>
            <a:rPr lang="en-US" sz="1600" kern="1200" dirty="0">
              <a:solidFill>
                <a:schemeClr val="tx1"/>
              </a:solidFill>
            </a:rPr>
            <a:t> </a:t>
          </a:r>
          <a:r>
            <a:rPr lang="en-US" sz="1600" kern="1200" dirty="0" err="1">
              <a:solidFill>
                <a:schemeClr val="tx1"/>
              </a:solidFill>
            </a:rPr>
            <a:t>và</a:t>
          </a:r>
          <a:r>
            <a:rPr lang="en-US" sz="1600" kern="1200" dirty="0">
              <a:solidFill>
                <a:schemeClr val="tx1"/>
              </a:solidFill>
            </a:rPr>
            <a:t> </a:t>
          </a:r>
          <a:r>
            <a:rPr lang="en-US" sz="1600" kern="1200" dirty="0" err="1">
              <a:solidFill>
                <a:schemeClr val="tx1"/>
              </a:solidFill>
            </a:rPr>
            <a:t>cải</a:t>
          </a:r>
          <a:r>
            <a:rPr lang="en-US" sz="1600" kern="1200" dirty="0">
              <a:solidFill>
                <a:schemeClr val="tx1"/>
              </a:solidFill>
            </a:rPr>
            <a:t> </a:t>
          </a:r>
          <a:r>
            <a:rPr lang="en-US" sz="1600" kern="1200" dirty="0" err="1">
              <a:solidFill>
                <a:schemeClr val="tx1"/>
              </a:solidFill>
            </a:rPr>
            <a:t>tiến</a:t>
          </a:r>
          <a:r>
            <a:rPr lang="en-US" sz="1600" kern="1200" dirty="0">
              <a:solidFill>
                <a:schemeClr val="tx1"/>
              </a:solidFill>
            </a:rPr>
            <a:t> </a:t>
          </a:r>
          <a:r>
            <a:rPr lang="en-US" sz="1600" kern="1200" dirty="0" err="1">
              <a:solidFill>
                <a:schemeClr val="tx1"/>
              </a:solidFill>
            </a:rPr>
            <a:t>theo</a:t>
          </a:r>
          <a:r>
            <a:rPr lang="en-US" sz="1600" kern="1200" dirty="0">
              <a:solidFill>
                <a:schemeClr val="tx1"/>
              </a:solidFill>
            </a:rPr>
            <a:t> </a:t>
          </a:r>
          <a:r>
            <a:rPr lang="en-US" sz="1600" kern="1200" dirty="0" err="1">
              <a:solidFill>
                <a:schemeClr val="tx1"/>
              </a:solidFill>
            </a:rPr>
            <a:t>thời</a:t>
          </a:r>
          <a:r>
            <a:rPr lang="en-US" sz="1600" kern="1200" dirty="0">
              <a:solidFill>
                <a:schemeClr val="tx1"/>
              </a:solidFill>
            </a:rPr>
            <a:t> </a:t>
          </a:r>
          <a:r>
            <a:rPr lang="en-US" sz="1600" kern="1200" dirty="0" err="1">
              <a:solidFill>
                <a:schemeClr val="tx1"/>
              </a:solidFill>
            </a:rPr>
            <a:t>gian</a:t>
          </a:r>
          <a:endParaRPr lang="en-US" sz="1600" kern="1200" dirty="0">
            <a:solidFill>
              <a:schemeClr val="tx1"/>
            </a:solidFill>
          </a:endParaRPr>
        </a:p>
      </dsp:txBody>
      <dsp:txXfrm>
        <a:off x="2655484" y="2457651"/>
        <a:ext cx="1599711" cy="1599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38CAC-AA7F-4017-BB9F-9BF7F6A162CB}">
      <dsp:nvSpPr>
        <dsp:cNvPr id="0" name=""/>
        <dsp:cNvSpPr/>
      </dsp:nvSpPr>
      <dsp:spPr>
        <a:xfrm>
          <a:off x="0" y="214495"/>
          <a:ext cx="3509596" cy="210575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Tần suất của biến thể trong dân số khoẻ mạnh</a:t>
          </a:r>
        </a:p>
        <a:p>
          <a:pPr marL="0" lvl="0" indent="0" algn="ctr" defTabSz="1022350">
            <a:lnSpc>
              <a:spcPct val="90000"/>
            </a:lnSpc>
            <a:spcBef>
              <a:spcPct val="0"/>
            </a:spcBef>
            <a:spcAft>
              <a:spcPct val="35000"/>
            </a:spcAft>
            <a:buNone/>
          </a:pPr>
          <a:r>
            <a:rPr lang="en-US" sz="2300" kern="1200"/>
            <a:t>(Allele frequency in population data)</a:t>
          </a:r>
          <a:endParaRPr lang="en-US" sz="2300" kern="1200" dirty="0"/>
        </a:p>
      </dsp:txBody>
      <dsp:txXfrm>
        <a:off x="0" y="214495"/>
        <a:ext cx="3509596" cy="2105757"/>
      </dsp:txXfrm>
    </dsp:sp>
    <dsp:sp modelId="{A38802C1-F364-4948-9756-674FBCB1B352}">
      <dsp:nvSpPr>
        <dsp:cNvPr id="0" name=""/>
        <dsp:cNvSpPr/>
      </dsp:nvSpPr>
      <dsp:spPr>
        <a:xfrm>
          <a:off x="3860555" y="214495"/>
          <a:ext cx="3509596" cy="210575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Loại biến thể</a:t>
          </a:r>
        </a:p>
        <a:p>
          <a:pPr marL="0" lvl="0" indent="0" algn="ctr" defTabSz="1022350">
            <a:lnSpc>
              <a:spcPct val="90000"/>
            </a:lnSpc>
            <a:spcBef>
              <a:spcPct val="0"/>
            </a:spcBef>
            <a:spcAft>
              <a:spcPct val="35000"/>
            </a:spcAft>
            <a:buNone/>
          </a:pPr>
          <a:r>
            <a:rPr lang="en-US" sz="2300" kern="1200"/>
            <a:t>(Variant type)</a:t>
          </a:r>
          <a:endParaRPr lang="en-US" sz="2300" kern="1200" dirty="0"/>
        </a:p>
      </dsp:txBody>
      <dsp:txXfrm>
        <a:off x="3860555" y="214495"/>
        <a:ext cx="3509596" cy="2105757"/>
      </dsp:txXfrm>
    </dsp:sp>
    <dsp:sp modelId="{166B59E8-B872-4B18-9847-991B89351B73}">
      <dsp:nvSpPr>
        <dsp:cNvPr id="0" name=""/>
        <dsp:cNvSpPr/>
      </dsp:nvSpPr>
      <dsp:spPr>
        <a:xfrm>
          <a:off x="7721111" y="214495"/>
          <a:ext cx="3509596" cy="210575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Databases/y văn</a:t>
          </a:r>
          <a:endParaRPr lang="en-US" sz="2300" kern="1200" dirty="0"/>
        </a:p>
      </dsp:txBody>
      <dsp:txXfrm>
        <a:off x="7721111" y="214495"/>
        <a:ext cx="3509596" cy="2105757"/>
      </dsp:txXfrm>
    </dsp:sp>
    <dsp:sp modelId="{5908DAFA-8068-4941-BF94-8E6DA094EB22}">
      <dsp:nvSpPr>
        <dsp:cNvPr id="0" name=""/>
        <dsp:cNvSpPr/>
      </dsp:nvSpPr>
      <dsp:spPr>
        <a:xfrm>
          <a:off x="0" y="2671212"/>
          <a:ext cx="3509596" cy="210575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Đánh giá khả năng gây bệnh của biến thể trong gia đình</a:t>
          </a:r>
        </a:p>
        <a:p>
          <a:pPr marL="0" lvl="0" indent="0" algn="ctr" defTabSz="1022350">
            <a:lnSpc>
              <a:spcPct val="90000"/>
            </a:lnSpc>
            <a:spcBef>
              <a:spcPct val="0"/>
            </a:spcBef>
            <a:spcAft>
              <a:spcPct val="35000"/>
            </a:spcAft>
            <a:buNone/>
          </a:pPr>
          <a:r>
            <a:rPr lang="en-US" sz="2300" kern="1200"/>
            <a:t>(Family segregation study)</a:t>
          </a:r>
        </a:p>
        <a:p>
          <a:pPr marL="0" lvl="0" indent="0" algn="ctr" defTabSz="1022350">
            <a:lnSpc>
              <a:spcPct val="90000"/>
            </a:lnSpc>
            <a:spcBef>
              <a:spcPct val="0"/>
            </a:spcBef>
            <a:spcAft>
              <a:spcPct val="35000"/>
            </a:spcAft>
            <a:buNone/>
          </a:pPr>
          <a:endParaRPr lang="en-US" sz="2300" kern="1200" dirty="0"/>
        </a:p>
      </dsp:txBody>
      <dsp:txXfrm>
        <a:off x="0" y="2671212"/>
        <a:ext cx="3509596" cy="2105757"/>
      </dsp:txXfrm>
    </dsp:sp>
    <dsp:sp modelId="{5C842FEA-6BB3-4772-944F-61C6DDDE31C7}">
      <dsp:nvSpPr>
        <dsp:cNvPr id="0" name=""/>
        <dsp:cNvSpPr/>
      </dsp:nvSpPr>
      <dsp:spPr>
        <a:xfrm>
          <a:off x="3860555" y="2671212"/>
          <a:ext cx="3509596" cy="210575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Các phần mềm sinh tin học đánh giá sự biến đổi chức năng protein </a:t>
          </a:r>
        </a:p>
        <a:p>
          <a:pPr marL="0" lvl="0" indent="0" algn="ctr" defTabSz="1022350">
            <a:lnSpc>
              <a:spcPct val="90000"/>
            </a:lnSpc>
            <a:spcBef>
              <a:spcPct val="0"/>
            </a:spcBef>
            <a:spcAft>
              <a:spcPct val="35000"/>
            </a:spcAft>
            <a:buNone/>
          </a:pPr>
          <a:r>
            <a:rPr lang="en-US" sz="2300" kern="1200"/>
            <a:t>(In silico tests)</a:t>
          </a:r>
          <a:endParaRPr lang="en-US" sz="2300" kern="1200" dirty="0"/>
        </a:p>
      </dsp:txBody>
      <dsp:txXfrm>
        <a:off x="3860555" y="2671212"/>
        <a:ext cx="3509596" cy="2105757"/>
      </dsp:txXfrm>
    </dsp:sp>
    <dsp:sp modelId="{33EA9F59-B4AB-4BF4-8BFD-AFE003F78726}">
      <dsp:nvSpPr>
        <dsp:cNvPr id="0" name=""/>
        <dsp:cNvSpPr/>
      </dsp:nvSpPr>
      <dsp:spPr>
        <a:xfrm>
          <a:off x="7721111" y="2671212"/>
          <a:ext cx="3509596" cy="210575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Nghiên cứu cơ bản/</a:t>
          </a:r>
        </a:p>
        <a:p>
          <a:pPr marL="0" lvl="0" indent="0" algn="ctr" defTabSz="1022350">
            <a:lnSpc>
              <a:spcPct val="90000"/>
            </a:lnSpc>
            <a:spcBef>
              <a:spcPct val="0"/>
            </a:spcBef>
            <a:spcAft>
              <a:spcPct val="35000"/>
            </a:spcAft>
            <a:buNone/>
          </a:pPr>
          <a:r>
            <a:rPr lang="en-US" sz="2300" kern="1200"/>
            <a:t>chức năng </a:t>
          </a:r>
        </a:p>
        <a:p>
          <a:pPr marL="0" lvl="0" indent="0" algn="ctr" defTabSz="1022350">
            <a:lnSpc>
              <a:spcPct val="90000"/>
            </a:lnSpc>
            <a:spcBef>
              <a:spcPct val="0"/>
            </a:spcBef>
            <a:spcAft>
              <a:spcPct val="35000"/>
            </a:spcAft>
            <a:buNone/>
          </a:pPr>
          <a:r>
            <a:rPr lang="en-US" sz="2300" kern="1200"/>
            <a:t>(Research)</a:t>
          </a:r>
          <a:endParaRPr lang="en-US" sz="2300" kern="1200" dirty="0"/>
        </a:p>
      </dsp:txBody>
      <dsp:txXfrm>
        <a:off x="7721111" y="2671212"/>
        <a:ext cx="3509596" cy="210575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6" cy="466594"/>
          </a:xfrm>
          <a:prstGeom prst="rect">
            <a:avLst/>
          </a:prstGeom>
        </p:spPr>
        <p:txBody>
          <a:bodyPr vert="horz" lIns="93214" tIns="46607" rIns="93214" bIns="46607" rtlCol="0"/>
          <a:lstStyle>
            <a:lvl1pPr algn="l">
              <a:defRPr sz="1200"/>
            </a:lvl1pPr>
          </a:lstStyle>
          <a:p>
            <a:endParaRPr lang="en-US"/>
          </a:p>
        </p:txBody>
      </p:sp>
      <p:sp>
        <p:nvSpPr>
          <p:cNvPr id="3" name="Date Placeholder 2"/>
          <p:cNvSpPr>
            <a:spLocks noGrp="1"/>
          </p:cNvSpPr>
          <p:nvPr>
            <p:ph type="dt" idx="1"/>
          </p:nvPr>
        </p:nvSpPr>
        <p:spPr>
          <a:xfrm>
            <a:off x="3972736" y="0"/>
            <a:ext cx="3039216" cy="466594"/>
          </a:xfrm>
          <a:prstGeom prst="rect">
            <a:avLst/>
          </a:prstGeom>
        </p:spPr>
        <p:txBody>
          <a:bodyPr vert="horz" lIns="93214" tIns="46607" rIns="93214" bIns="46607" rtlCol="0"/>
          <a:lstStyle>
            <a:lvl1pPr algn="r">
              <a:defRPr sz="1200"/>
            </a:lvl1pPr>
          </a:lstStyle>
          <a:p>
            <a:fld id="{015C940E-EBDD-4CE6-9A87-6760E5251EBB}" type="datetimeFigureOut">
              <a:rPr lang="en-US" smtClean="0"/>
              <a:t>26-12-2022</a:t>
            </a:fld>
            <a:endParaRPr lang="en-US"/>
          </a:p>
        </p:txBody>
      </p:sp>
      <p:sp>
        <p:nvSpPr>
          <p:cNvPr id="4" name="Slide Image Placeholder 3"/>
          <p:cNvSpPr>
            <a:spLocks noGrp="1" noRot="1" noChangeAspect="1"/>
          </p:cNvSpPr>
          <p:nvPr>
            <p:ph type="sldImg" idx="2"/>
          </p:nvPr>
        </p:nvSpPr>
        <p:spPr>
          <a:xfrm>
            <a:off x="717550" y="1162050"/>
            <a:ext cx="5578475" cy="3138488"/>
          </a:xfrm>
          <a:prstGeom prst="rect">
            <a:avLst/>
          </a:prstGeom>
          <a:noFill/>
          <a:ln w="12700">
            <a:solidFill>
              <a:prstClr val="black"/>
            </a:solidFill>
          </a:ln>
        </p:spPr>
        <p:txBody>
          <a:bodyPr vert="horz" lIns="93214" tIns="46607" rIns="93214" bIns="46607" rtlCol="0" anchor="ctr"/>
          <a:lstStyle/>
          <a:p>
            <a:endParaRPr lang="en-US"/>
          </a:p>
        </p:txBody>
      </p:sp>
      <p:sp>
        <p:nvSpPr>
          <p:cNvPr id="5" name="Notes Placeholder 4"/>
          <p:cNvSpPr>
            <a:spLocks noGrp="1"/>
          </p:cNvSpPr>
          <p:nvPr>
            <p:ph type="body" sz="quarter" idx="3"/>
          </p:nvPr>
        </p:nvSpPr>
        <p:spPr>
          <a:xfrm>
            <a:off x="701358" y="4475420"/>
            <a:ext cx="5610860" cy="3661708"/>
          </a:xfrm>
          <a:prstGeom prst="rect">
            <a:avLst/>
          </a:prstGeom>
        </p:spPr>
        <p:txBody>
          <a:bodyPr vert="horz" lIns="93214" tIns="46607" rIns="93214" bIns="466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2983"/>
            <a:ext cx="3039216" cy="466593"/>
          </a:xfrm>
          <a:prstGeom prst="rect">
            <a:avLst/>
          </a:prstGeom>
        </p:spPr>
        <p:txBody>
          <a:bodyPr vert="horz" lIns="93214" tIns="46607" rIns="93214" bIns="46607" rtlCol="0" anchor="b"/>
          <a:lstStyle>
            <a:lvl1pPr algn="l">
              <a:defRPr sz="1200"/>
            </a:lvl1pPr>
          </a:lstStyle>
          <a:p>
            <a:endParaRPr lang="en-US"/>
          </a:p>
        </p:txBody>
      </p:sp>
      <p:sp>
        <p:nvSpPr>
          <p:cNvPr id="7" name="Slide Number Placeholder 6"/>
          <p:cNvSpPr>
            <a:spLocks noGrp="1"/>
          </p:cNvSpPr>
          <p:nvPr>
            <p:ph type="sldNum" sz="quarter" idx="5"/>
          </p:nvPr>
        </p:nvSpPr>
        <p:spPr>
          <a:xfrm>
            <a:off x="3972736" y="8832983"/>
            <a:ext cx="3039216" cy="466593"/>
          </a:xfrm>
          <a:prstGeom prst="rect">
            <a:avLst/>
          </a:prstGeom>
        </p:spPr>
        <p:txBody>
          <a:bodyPr vert="horz" lIns="93214" tIns="46607" rIns="93214" bIns="46607" rtlCol="0" anchor="b"/>
          <a:lstStyle>
            <a:lvl1pPr algn="r">
              <a:defRPr sz="1200"/>
            </a:lvl1pPr>
          </a:lstStyle>
          <a:p>
            <a:fld id="{4F5A23B8-135F-4898-A1A3-25A5707AC82F}" type="slidenum">
              <a:rPr lang="en-US" smtClean="0"/>
              <a:t>‹#›</a:t>
            </a:fld>
            <a:endParaRPr lang="en-US"/>
          </a:p>
        </p:txBody>
      </p:sp>
    </p:spTree>
    <p:extLst>
      <p:ext uri="{BB962C8B-B14F-4D97-AF65-F5344CB8AC3E}">
        <p14:creationId xmlns:p14="http://schemas.microsoft.com/office/powerpoint/2010/main" val="302171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a:t>
            </a:fld>
            <a:endParaRPr lang="en-US"/>
          </a:p>
        </p:txBody>
      </p:sp>
    </p:spTree>
    <p:extLst>
      <p:ext uri="{BB962C8B-B14F-4D97-AF65-F5344CB8AC3E}">
        <p14:creationId xmlns:p14="http://schemas.microsoft.com/office/powerpoint/2010/main" val="409072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12</a:t>
            </a:fld>
            <a:endParaRPr lang="en-US"/>
          </a:p>
        </p:txBody>
      </p:sp>
    </p:spTree>
    <p:extLst>
      <p:ext uri="{BB962C8B-B14F-4D97-AF65-F5344CB8AC3E}">
        <p14:creationId xmlns:p14="http://schemas.microsoft.com/office/powerpoint/2010/main" val="150824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13</a:t>
            </a:fld>
            <a:endParaRPr lang="en-US"/>
          </a:p>
        </p:txBody>
      </p:sp>
    </p:spTree>
    <p:extLst>
      <p:ext uri="{BB962C8B-B14F-4D97-AF65-F5344CB8AC3E}">
        <p14:creationId xmlns:p14="http://schemas.microsoft.com/office/powerpoint/2010/main" val="233790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14</a:t>
            </a:fld>
            <a:endParaRPr lang="en-US"/>
          </a:p>
        </p:txBody>
      </p:sp>
    </p:spTree>
    <p:extLst>
      <p:ext uri="{BB962C8B-B14F-4D97-AF65-F5344CB8AC3E}">
        <p14:creationId xmlns:p14="http://schemas.microsoft.com/office/powerpoint/2010/main" val="386807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15</a:t>
            </a:fld>
            <a:endParaRPr lang="en-US"/>
          </a:p>
        </p:txBody>
      </p:sp>
    </p:spTree>
    <p:extLst>
      <p:ext uri="{BB962C8B-B14F-4D97-AF65-F5344CB8AC3E}">
        <p14:creationId xmlns:p14="http://schemas.microsoft.com/office/powerpoint/2010/main" val="43831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16</a:t>
            </a:fld>
            <a:endParaRPr lang="en-US"/>
          </a:p>
        </p:txBody>
      </p:sp>
    </p:spTree>
    <p:extLst>
      <p:ext uri="{BB962C8B-B14F-4D97-AF65-F5344CB8AC3E}">
        <p14:creationId xmlns:p14="http://schemas.microsoft.com/office/powerpoint/2010/main" val="14421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17</a:t>
            </a:fld>
            <a:endParaRPr lang="en-US"/>
          </a:p>
        </p:txBody>
      </p:sp>
    </p:spTree>
    <p:extLst>
      <p:ext uri="{BB962C8B-B14F-4D97-AF65-F5344CB8AC3E}">
        <p14:creationId xmlns:p14="http://schemas.microsoft.com/office/powerpoint/2010/main" val="236147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18</a:t>
            </a:fld>
            <a:endParaRPr lang="en-US"/>
          </a:p>
        </p:txBody>
      </p:sp>
    </p:spTree>
    <p:extLst>
      <p:ext uri="{BB962C8B-B14F-4D97-AF65-F5344CB8AC3E}">
        <p14:creationId xmlns:p14="http://schemas.microsoft.com/office/powerpoint/2010/main" val="128418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19</a:t>
            </a:fld>
            <a:endParaRPr lang="en-US"/>
          </a:p>
        </p:txBody>
      </p:sp>
    </p:spTree>
    <p:extLst>
      <p:ext uri="{BB962C8B-B14F-4D97-AF65-F5344CB8AC3E}">
        <p14:creationId xmlns:p14="http://schemas.microsoft.com/office/powerpoint/2010/main" val="483573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20</a:t>
            </a:fld>
            <a:endParaRPr lang="en-US"/>
          </a:p>
        </p:txBody>
      </p:sp>
    </p:spTree>
    <p:extLst>
      <p:ext uri="{BB962C8B-B14F-4D97-AF65-F5344CB8AC3E}">
        <p14:creationId xmlns:p14="http://schemas.microsoft.com/office/powerpoint/2010/main" val="199801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21</a:t>
            </a:fld>
            <a:endParaRPr lang="en-US"/>
          </a:p>
        </p:txBody>
      </p:sp>
    </p:spTree>
    <p:extLst>
      <p:ext uri="{BB962C8B-B14F-4D97-AF65-F5344CB8AC3E}">
        <p14:creationId xmlns:p14="http://schemas.microsoft.com/office/powerpoint/2010/main" val="205851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2</a:t>
            </a:fld>
            <a:endParaRPr lang="en-US"/>
          </a:p>
        </p:txBody>
      </p:sp>
    </p:spTree>
    <p:extLst>
      <p:ext uri="{BB962C8B-B14F-4D97-AF65-F5344CB8AC3E}">
        <p14:creationId xmlns:p14="http://schemas.microsoft.com/office/powerpoint/2010/main" val="228855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23</a:t>
            </a:fld>
            <a:endParaRPr lang="en-US"/>
          </a:p>
        </p:txBody>
      </p:sp>
    </p:spTree>
    <p:extLst>
      <p:ext uri="{BB962C8B-B14F-4D97-AF65-F5344CB8AC3E}">
        <p14:creationId xmlns:p14="http://schemas.microsoft.com/office/powerpoint/2010/main" val="259543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24</a:t>
            </a:fld>
            <a:endParaRPr lang="en-US"/>
          </a:p>
        </p:txBody>
      </p:sp>
    </p:spTree>
    <p:extLst>
      <p:ext uri="{BB962C8B-B14F-4D97-AF65-F5344CB8AC3E}">
        <p14:creationId xmlns:p14="http://schemas.microsoft.com/office/powerpoint/2010/main" val="891318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27</a:t>
            </a:fld>
            <a:endParaRPr lang="en-US"/>
          </a:p>
        </p:txBody>
      </p:sp>
    </p:spTree>
    <p:extLst>
      <p:ext uri="{BB962C8B-B14F-4D97-AF65-F5344CB8AC3E}">
        <p14:creationId xmlns:p14="http://schemas.microsoft.com/office/powerpoint/2010/main" val="364100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28</a:t>
            </a:fld>
            <a:endParaRPr lang="en-US"/>
          </a:p>
        </p:txBody>
      </p:sp>
    </p:spTree>
    <p:extLst>
      <p:ext uri="{BB962C8B-B14F-4D97-AF65-F5344CB8AC3E}">
        <p14:creationId xmlns:p14="http://schemas.microsoft.com/office/powerpoint/2010/main" val="28871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30</a:t>
            </a:fld>
            <a:endParaRPr lang="en-US"/>
          </a:p>
        </p:txBody>
      </p:sp>
    </p:spTree>
    <p:extLst>
      <p:ext uri="{BB962C8B-B14F-4D97-AF65-F5344CB8AC3E}">
        <p14:creationId xmlns:p14="http://schemas.microsoft.com/office/powerpoint/2010/main" val="727383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31</a:t>
            </a:fld>
            <a:endParaRPr lang="en-US"/>
          </a:p>
        </p:txBody>
      </p:sp>
    </p:spTree>
    <p:extLst>
      <p:ext uri="{BB962C8B-B14F-4D97-AF65-F5344CB8AC3E}">
        <p14:creationId xmlns:p14="http://schemas.microsoft.com/office/powerpoint/2010/main" val="3379368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33</a:t>
            </a:fld>
            <a:endParaRPr lang="en-US"/>
          </a:p>
        </p:txBody>
      </p:sp>
    </p:spTree>
    <p:extLst>
      <p:ext uri="{BB962C8B-B14F-4D97-AF65-F5344CB8AC3E}">
        <p14:creationId xmlns:p14="http://schemas.microsoft.com/office/powerpoint/2010/main" val="719013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34</a:t>
            </a:fld>
            <a:endParaRPr lang="en-US"/>
          </a:p>
        </p:txBody>
      </p:sp>
    </p:spTree>
    <p:extLst>
      <p:ext uri="{BB962C8B-B14F-4D97-AF65-F5344CB8AC3E}">
        <p14:creationId xmlns:p14="http://schemas.microsoft.com/office/powerpoint/2010/main" val="3403402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ll</a:t>
            </a:r>
            <a:endParaRPr lang="vi-VN"/>
          </a:p>
        </p:txBody>
      </p:sp>
      <p:sp>
        <p:nvSpPr>
          <p:cNvPr id="4" name="Slide Number Placeholder 3"/>
          <p:cNvSpPr>
            <a:spLocks noGrp="1"/>
          </p:cNvSpPr>
          <p:nvPr>
            <p:ph type="sldNum" sz="quarter" idx="10"/>
          </p:nvPr>
        </p:nvSpPr>
        <p:spPr/>
        <p:txBody>
          <a:bodyPr/>
          <a:lstStyle/>
          <a:p>
            <a:fld id="{48BD0513-7345-45D8-A4F1-FD2BDF01D17C}" type="slidenum">
              <a:rPr lang="vi-VN" smtClean="0"/>
              <a:t>36</a:t>
            </a:fld>
            <a:endParaRPr lang="vi-VN"/>
          </a:p>
        </p:txBody>
      </p:sp>
    </p:spTree>
    <p:extLst>
      <p:ext uri="{BB962C8B-B14F-4D97-AF65-F5344CB8AC3E}">
        <p14:creationId xmlns:p14="http://schemas.microsoft.com/office/powerpoint/2010/main" val="277273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363" indent="-291294">
              <a:defRPr>
                <a:solidFill>
                  <a:schemeClr val="tx1"/>
                </a:solidFill>
                <a:latin typeface="Calibri" panose="020F0502020204030204" pitchFamily="34" charset="0"/>
                <a:ea typeface="MS PGothic" panose="020B0600070205080204" pitchFamily="34" charset="-128"/>
              </a:defRPr>
            </a:lvl2pPr>
            <a:lvl3pPr marL="1165174" indent="-233035">
              <a:defRPr>
                <a:solidFill>
                  <a:schemeClr val="tx1"/>
                </a:solidFill>
                <a:latin typeface="Calibri" panose="020F0502020204030204" pitchFamily="34" charset="0"/>
                <a:ea typeface="MS PGothic" panose="020B0600070205080204" pitchFamily="34" charset="-128"/>
              </a:defRPr>
            </a:lvl3pPr>
            <a:lvl4pPr marL="1631244" indent="-233035">
              <a:defRPr>
                <a:solidFill>
                  <a:schemeClr val="tx1"/>
                </a:solidFill>
                <a:latin typeface="Calibri" panose="020F0502020204030204" pitchFamily="34" charset="0"/>
                <a:ea typeface="MS PGothic" panose="020B0600070205080204" pitchFamily="34" charset="-128"/>
              </a:defRPr>
            </a:lvl4pPr>
            <a:lvl5pPr marL="2097314" indent="-233035">
              <a:defRPr>
                <a:solidFill>
                  <a:schemeClr val="tx1"/>
                </a:solidFill>
                <a:latin typeface="Calibri" panose="020F0502020204030204" pitchFamily="34" charset="0"/>
                <a:ea typeface="MS PGothic" panose="020B0600070205080204" pitchFamily="34" charset="-128"/>
              </a:defRPr>
            </a:lvl5pPr>
            <a:lvl6pPr marL="2563383" indent="-233035" defTabSz="4660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9453" indent="-233035" defTabSz="4660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5523" indent="-233035" defTabSz="4660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1592" indent="-233035" defTabSz="4660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209924F-F23B-4A7E-B50A-438EDDB9CE62}" type="slidenum">
              <a:rPr lang="en-US" altLang="en-US" smtClean="0"/>
              <a:pPr/>
              <a:t>3</a:t>
            </a:fld>
            <a:endParaRPr lang="en-US" altLang="en-US"/>
          </a:p>
        </p:txBody>
      </p:sp>
    </p:spTree>
    <p:extLst>
      <p:ext uri="{BB962C8B-B14F-4D97-AF65-F5344CB8AC3E}">
        <p14:creationId xmlns:p14="http://schemas.microsoft.com/office/powerpoint/2010/main" val="68526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Viện</a:t>
            </a:r>
            <a:r>
              <a:rPr lang="en-US" dirty="0"/>
              <a:t> </a:t>
            </a:r>
            <a:r>
              <a:rPr lang="en-US" dirty="0" err="1"/>
              <a:t>nghiên</a:t>
            </a:r>
            <a:r>
              <a:rPr lang="en-US" dirty="0"/>
              <a:t> </a:t>
            </a:r>
            <a:r>
              <a:rPr lang="en-US" dirty="0" err="1"/>
              <a:t>cứu</a:t>
            </a:r>
            <a:r>
              <a:rPr lang="en-US" dirty="0"/>
              <a:t> </a:t>
            </a:r>
            <a:r>
              <a:rPr lang="en-US" dirty="0" err="1"/>
              <a:t>bộ</a:t>
            </a:r>
            <a:r>
              <a:rPr lang="en-US" dirty="0"/>
              <a:t> gen </a:t>
            </a:r>
            <a:r>
              <a:rPr lang="en-US" dirty="0" err="1"/>
              <a:t>người</a:t>
            </a:r>
            <a:r>
              <a:rPr lang="en-US" dirty="0"/>
              <a:t> Hoa </a:t>
            </a:r>
            <a:r>
              <a:rPr lang="en-US" dirty="0" err="1"/>
              <a:t>Kỳ</a:t>
            </a:r>
            <a:r>
              <a:rPr lang="en-US" dirty="0"/>
              <a:t> </a:t>
            </a:r>
            <a:r>
              <a:rPr lang="en-US" dirty="0" err="1"/>
              <a:t>định</a:t>
            </a:r>
            <a:r>
              <a:rPr lang="en-US" dirty="0"/>
              <a:t> </a:t>
            </a:r>
            <a:r>
              <a:rPr lang="en-US" dirty="0" err="1"/>
              <a:t>nghĩa</a:t>
            </a:r>
            <a:r>
              <a:rPr lang="en-US" dirty="0"/>
              <a:t>: y </a:t>
            </a:r>
            <a:r>
              <a:rPr lang="en-US" dirty="0" err="1"/>
              <a:t>học</a:t>
            </a:r>
            <a:r>
              <a:rPr lang="en-US" dirty="0"/>
              <a:t> genomic </a:t>
            </a:r>
            <a:r>
              <a:rPr lang="en-US" dirty="0" err="1"/>
              <a:t>là</a:t>
            </a:r>
            <a:r>
              <a:rPr lang="en-US" dirty="0"/>
              <a:t> </a:t>
            </a:r>
            <a:r>
              <a:rPr lang="en-US" dirty="0" err="1"/>
              <a:t>một</a:t>
            </a:r>
            <a:r>
              <a:rPr lang="en-US" dirty="0"/>
              <a:t> </a:t>
            </a:r>
            <a:r>
              <a:rPr lang="en-US" dirty="0" err="1"/>
              <a:t>lĩnh</a:t>
            </a:r>
            <a:r>
              <a:rPr lang="en-US" dirty="0"/>
              <a:t> </a:t>
            </a:r>
            <a:r>
              <a:rPr lang="en-US" dirty="0" err="1"/>
              <a:t>vực</a:t>
            </a:r>
            <a:r>
              <a:rPr lang="en-US" dirty="0"/>
              <a:t> y </a:t>
            </a:r>
            <a:r>
              <a:rPr lang="en-US" dirty="0" err="1"/>
              <a:t>học</a:t>
            </a:r>
            <a:r>
              <a:rPr lang="en-US" dirty="0"/>
              <a:t> </a:t>
            </a:r>
            <a:r>
              <a:rPr lang="en-US" dirty="0" err="1"/>
              <a:t>sử</a:t>
            </a:r>
            <a:r>
              <a:rPr lang="en-US" dirty="0"/>
              <a:t> </a:t>
            </a:r>
            <a:r>
              <a:rPr lang="en-US" dirty="0" err="1"/>
              <a:t>dụng</a:t>
            </a:r>
            <a:r>
              <a:rPr lang="en-US" dirty="0"/>
              <a:t> </a:t>
            </a:r>
            <a:r>
              <a:rPr lang="en-US" dirty="0" err="1"/>
              <a:t>thông</a:t>
            </a:r>
            <a:r>
              <a:rPr lang="en-US" dirty="0"/>
              <a:t> tin di </a:t>
            </a:r>
            <a:r>
              <a:rPr lang="en-US" dirty="0" err="1"/>
              <a:t>truyền</a:t>
            </a:r>
            <a:r>
              <a:rPr lang="en-US" dirty="0"/>
              <a:t> </a:t>
            </a:r>
            <a:r>
              <a:rPr lang="en-US" dirty="0" err="1"/>
              <a:t>đa</a:t>
            </a:r>
            <a:r>
              <a:rPr lang="en-US" dirty="0"/>
              <a:t> gen </a:t>
            </a:r>
            <a:r>
              <a:rPr lang="en-US" dirty="0" err="1"/>
              <a:t>của</a:t>
            </a:r>
            <a:r>
              <a:rPr lang="en-US" dirty="0"/>
              <a:t> </a:t>
            </a:r>
            <a:r>
              <a:rPr lang="en-US" dirty="0" err="1"/>
              <a:t>một</a:t>
            </a:r>
            <a:r>
              <a:rPr lang="en-US" dirty="0"/>
              <a:t> </a:t>
            </a:r>
            <a:r>
              <a:rPr lang="en-US" dirty="0" err="1"/>
              <a:t>cá</a:t>
            </a:r>
            <a:r>
              <a:rPr lang="en-US" dirty="0"/>
              <a:t> </a:t>
            </a:r>
            <a:r>
              <a:rPr lang="en-US" dirty="0" err="1"/>
              <a:t>nhân</a:t>
            </a:r>
            <a:r>
              <a:rPr lang="en-US" dirty="0"/>
              <a:t> </a:t>
            </a:r>
            <a:r>
              <a:rPr lang="en-US" dirty="0" err="1"/>
              <a:t>như</a:t>
            </a:r>
            <a:r>
              <a:rPr lang="en-US" dirty="0"/>
              <a:t> </a:t>
            </a:r>
            <a:r>
              <a:rPr lang="en-US" dirty="0" err="1"/>
              <a:t>là</a:t>
            </a:r>
            <a:r>
              <a:rPr lang="en-US" dirty="0"/>
              <a:t> </a:t>
            </a:r>
            <a:r>
              <a:rPr lang="en-US" dirty="0" err="1"/>
              <a:t>một</a:t>
            </a:r>
            <a:r>
              <a:rPr lang="en-US" dirty="0"/>
              <a:t> </a:t>
            </a:r>
            <a:r>
              <a:rPr lang="en-US" dirty="0" err="1"/>
              <a:t>phần</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chăm</a:t>
            </a:r>
            <a:r>
              <a:rPr lang="en-US" dirty="0"/>
              <a:t> </a:t>
            </a:r>
            <a:r>
              <a:rPr lang="en-US" dirty="0" err="1"/>
              <a:t>sóc</a:t>
            </a:r>
            <a:r>
              <a:rPr lang="en-US" dirty="0"/>
              <a:t> </a:t>
            </a:r>
            <a:r>
              <a:rPr lang="en-US" dirty="0" err="1"/>
              <a:t>sức</a:t>
            </a:r>
            <a:r>
              <a:rPr lang="en-US" dirty="0"/>
              <a:t> </a:t>
            </a:r>
            <a:r>
              <a:rPr lang="en-US" dirty="0" err="1"/>
              <a:t>khoẻ</a:t>
            </a:r>
            <a:r>
              <a:rPr lang="en-US" dirty="0"/>
              <a:t>: </a:t>
            </a:r>
            <a:r>
              <a:rPr lang="en-US" dirty="0" err="1"/>
              <a:t>bao</a:t>
            </a:r>
            <a:r>
              <a:rPr lang="en-US" dirty="0"/>
              <a:t> </a:t>
            </a:r>
            <a:r>
              <a:rPr lang="en-US" dirty="0" err="1"/>
              <a:t>gồm</a:t>
            </a:r>
            <a:r>
              <a:rPr lang="en-US" dirty="0"/>
              <a:t> </a:t>
            </a:r>
            <a:r>
              <a:rPr lang="en-US" dirty="0" err="1"/>
              <a:t>ứng</a:t>
            </a:r>
            <a:r>
              <a:rPr lang="en-US" dirty="0"/>
              <a:t> </a:t>
            </a:r>
            <a:r>
              <a:rPr lang="en-US" dirty="0" err="1"/>
              <a:t>dụng</a:t>
            </a:r>
            <a:r>
              <a:rPr lang="en-US" dirty="0"/>
              <a:t> </a:t>
            </a:r>
            <a:r>
              <a:rPr lang="en-US" dirty="0" err="1"/>
              <a:t>trong</a:t>
            </a:r>
            <a:r>
              <a:rPr lang="en-US" dirty="0"/>
              <a:t> </a:t>
            </a:r>
            <a:r>
              <a:rPr lang="en-US" dirty="0" err="1"/>
              <a:t>chẩn</a:t>
            </a:r>
            <a:r>
              <a:rPr lang="en-US" dirty="0"/>
              <a:t> </a:t>
            </a:r>
            <a:r>
              <a:rPr lang="en-US" dirty="0" err="1"/>
              <a:t>đoán</a:t>
            </a:r>
            <a:r>
              <a:rPr lang="en-US" dirty="0"/>
              <a:t> </a:t>
            </a:r>
            <a:r>
              <a:rPr lang="en-US" dirty="0" err="1"/>
              <a:t>và</a:t>
            </a:r>
            <a:r>
              <a:rPr lang="en-US" dirty="0"/>
              <a:t> </a:t>
            </a:r>
            <a:r>
              <a:rPr lang="en-US" dirty="0" err="1"/>
              <a:t>đưa</a:t>
            </a:r>
            <a:r>
              <a:rPr lang="en-US" dirty="0"/>
              <a:t> </a:t>
            </a:r>
            <a:r>
              <a:rPr lang="en-US" dirty="0" err="1"/>
              <a:t>ra</a:t>
            </a:r>
            <a:r>
              <a:rPr lang="en-US" dirty="0"/>
              <a:t> </a:t>
            </a:r>
            <a:r>
              <a:rPr lang="en-US" dirty="0" err="1"/>
              <a:t>quyết</a:t>
            </a:r>
            <a:r>
              <a:rPr lang="en-US" dirty="0"/>
              <a:t> </a:t>
            </a:r>
            <a:r>
              <a:rPr lang="en-US" dirty="0" err="1"/>
              <a:t>định</a:t>
            </a:r>
            <a:r>
              <a:rPr lang="en-US" dirty="0"/>
              <a:t> </a:t>
            </a:r>
            <a:r>
              <a:rPr lang="en-US" dirty="0" err="1"/>
              <a:t>điều</a:t>
            </a:r>
            <a:r>
              <a:rPr lang="en-US" dirty="0"/>
              <a:t> </a:t>
            </a:r>
            <a:r>
              <a:rPr lang="en-US" dirty="0" err="1"/>
              <a:t>trị</a:t>
            </a:r>
            <a:r>
              <a:rPr lang="en-US" baseline="0" dirty="0"/>
              <a:t>.</a:t>
            </a:r>
            <a:endParaRPr lang="en-US" dirty="0"/>
          </a:p>
        </p:txBody>
      </p:sp>
      <p:sp>
        <p:nvSpPr>
          <p:cNvPr id="4" name="Slide Number Placeholder 3"/>
          <p:cNvSpPr>
            <a:spLocks noGrp="1"/>
          </p:cNvSpPr>
          <p:nvPr>
            <p:ph type="sldNum" sz="quarter" idx="10"/>
          </p:nvPr>
        </p:nvSpPr>
        <p:spPr/>
        <p:txBody>
          <a:bodyPr/>
          <a:lstStyle/>
          <a:p>
            <a:fld id="{857E5AB0-C000-A445-A605-4A2852E00707}" type="slidenum">
              <a:rPr lang="en-US" smtClean="0"/>
              <a:pPr/>
              <a:t>5</a:t>
            </a:fld>
            <a:endParaRPr lang="en-US" dirty="0"/>
          </a:p>
        </p:txBody>
      </p:sp>
    </p:spTree>
    <p:extLst>
      <p:ext uri="{BB962C8B-B14F-4D97-AF65-F5344CB8AC3E}">
        <p14:creationId xmlns:p14="http://schemas.microsoft.com/office/powerpoint/2010/main" val="181764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Quy trình giải trình tự NGS được xây dựng theo tiêu chuẩn hướng dẫn của ACMG, Hội Di truyền Y học Hoa Kỳ. Phần 1 bao gồm các bước chuẩn bị mẫu, lập thư viện giải trình tự. Hiện tại chúng tôi đã thực hiện thành công được trên nhiều loại mẫu khác nhau: mẫu máu, mẫu huyết tương cho sinh thiết lỏng, mẫu mô u, mẫu ối. Đặc biệt là mẫu que phết trong trường hợp bệnh nhân đã/đang truyền máu hoặc khó có thể thu được máu như ở bé sơ sinh.</a:t>
            </a:r>
          </a:p>
          <a:p>
            <a:endParaRPr lang="en-US">
              <a:latin typeface="Calibri" charset="0"/>
              <a:ea typeface="MS PGothic"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27730FA-A44E-534A-B06D-F46FE12F7B32}" type="slidenum">
              <a:rPr lang="en-US" sz="1200"/>
              <a:pPr/>
              <a:t>6</a:t>
            </a:fld>
            <a:endParaRPr lang="en-US" sz="1200"/>
          </a:p>
        </p:txBody>
      </p:sp>
    </p:spTree>
    <p:extLst>
      <p:ext uri="{BB962C8B-B14F-4D97-AF65-F5344CB8AC3E}">
        <p14:creationId xmlns:p14="http://schemas.microsoft.com/office/powerpoint/2010/main" val="82979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Một</a:t>
            </a:r>
            <a:r>
              <a:rPr lang="en-US" dirty="0"/>
              <a:t> </a:t>
            </a:r>
            <a:r>
              <a:rPr lang="en-US" dirty="0" err="1"/>
              <a:t>phần</a:t>
            </a:r>
            <a:r>
              <a:rPr lang="en-US" dirty="0"/>
              <a:t> </a:t>
            </a:r>
            <a:r>
              <a:rPr lang="en-US" dirty="0" err="1"/>
              <a:t>cực</a:t>
            </a:r>
            <a:r>
              <a:rPr lang="en-US" dirty="0"/>
              <a:t> </a:t>
            </a:r>
            <a:r>
              <a:rPr lang="en-US" dirty="0" err="1"/>
              <a:t>kỳ</a:t>
            </a:r>
            <a:r>
              <a:rPr lang="en-US" dirty="0"/>
              <a:t> </a:t>
            </a:r>
            <a:r>
              <a:rPr lang="en-US" dirty="0" err="1"/>
              <a:t>quan</a:t>
            </a:r>
            <a:r>
              <a:rPr lang="en-US" dirty="0"/>
              <a:t> </a:t>
            </a:r>
            <a:r>
              <a:rPr lang="en-US" dirty="0" err="1"/>
              <a:t>trọng</a:t>
            </a:r>
            <a:r>
              <a:rPr lang="en-US" dirty="0"/>
              <a:t> </a:t>
            </a:r>
            <a:r>
              <a:rPr lang="en-US" dirty="0" err="1"/>
              <a:t>của</a:t>
            </a:r>
            <a:r>
              <a:rPr lang="en-US" dirty="0"/>
              <a:t> </a:t>
            </a:r>
            <a:r>
              <a:rPr lang="en-US" dirty="0" err="1"/>
              <a:t>quy</a:t>
            </a:r>
            <a:r>
              <a:rPr lang="en-US" dirty="0"/>
              <a:t> </a:t>
            </a:r>
            <a:r>
              <a:rPr lang="en-US" dirty="0" err="1"/>
              <a:t>trình</a:t>
            </a:r>
            <a:r>
              <a:rPr lang="en-US" dirty="0"/>
              <a:t> </a:t>
            </a:r>
            <a:r>
              <a:rPr lang="en-US" dirty="0" err="1"/>
              <a:t>xét</a:t>
            </a:r>
            <a:r>
              <a:rPr lang="en-US" dirty="0"/>
              <a:t> </a:t>
            </a:r>
            <a:r>
              <a:rPr lang="en-US" dirty="0" err="1"/>
              <a:t>nghiệm</a:t>
            </a:r>
            <a:r>
              <a:rPr lang="en-US" dirty="0"/>
              <a:t> gen </a:t>
            </a:r>
            <a:r>
              <a:rPr lang="en-US" dirty="0" err="1"/>
              <a:t>là</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thông</a:t>
            </a:r>
            <a:r>
              <a:rPr lang="en-US" dirty="0"/>
              <a:t> tin </a:t>
            </a:r>
            <a:r>
              <a:rPr lang="en-US" dirty="0" err="1"/>
              <a:t>lâm</a:t>
            </a:r>
            <a:r>
              <a:rPr lang="en-US" dirty="0"/>
              <a:t> </a:t>
            </a:r>
            <a:r>
              <a:rPr lang="en-US" dirty="0" err="1"/>
              <a:t>sàng</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bệnh</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từ</a:t>
            </a:r>
            <a:r>
              <a:rPr lang="en-US" baseline="0" dirty="0"/>
              <a:t> </a:t>
            </a:r>
            <a:r>
              <a:rPr lang="en-US" baseline="0" dirty="0" err="1"/>
              <a:t>bệnh</a:t>
            </a:r>
            <a:r>
              <a:rPr lang="en-US" baseline="0" dirty="0"/>
              <a:t> </a:t>
            </a:r>
            <a:r>
              <a:rPr lang="en-US" baseline="0" dirty="0" err="1"/>
              <a:t>nhân</a:t>
            </a:r>
            <a:r>
              <a:rPr lang="en-US" baseline="0" dirty="0"/>
              <a:t> </a:t>
            </a:r>
            <a:r>
              <a:rPr lang="en-US" baseline="0" dirty="0" err="1"/>
              <a:t>với</a:t>
            </a:r>
            <a:r>
              <a:rPr lang="en-US" baseline="0" dirty="0"/>
              <a:t> </a:t>
            </a:r>
            <a:r>
              <a:rPr lang="en-US" baseline="0" dirty="0" err="1"/>
              <a:t>đầy</a:t>
            </a:r>
            <a:r>
              <a:rPr lang="en-US" baseline="0" dirty="0"/>
              <a:t> </a:t>
            </a:r>
            <a:r>
              <a:rPr lang="en-US" baseline="0" dirty="0" err="1"/>
              <a:t>đủ</a:t>
            </a:r>
            <a:r>
              <a:rPr lang="en-US" baseline="0" dirty="0"/>
              <a:t> </a:t>
            </a:r>
            <a:r>
              <a:rPr lang="en-US" baseline="0" dirty="0" err="1"/>
              <a:t>thông</a:t>
            </a:r>
            <a:r>
              <a:rPr lang="en-US" baseline="0" dirty="0"/>
              <a:t> tin </a:t>
            </a:r>
            <a:r>
              <a:rPr lang="en-US" baseline="0" dirty="0" err="1"/>
              <a:t>lâm</a:t>
            </a:r>
            <a:r>
              <a:rPr lang="en-US" baseline="0" dirty="0"/>
              <a:t> </a:t>
            </a:r>
            <a:r>
              <a:rPr lang="en-US" baseline="0" dirty="0" err="1"/>
              <a:t>sàng</a:t>
            </a:r>
            <a:r>
              <a:rPr lang="en-US" baseline="0" dirty="0"/>
              <a:t> </a:t>
            </a:r>
            <a:r>
              <a:rPr lang="en-US" baseline="0" dirty="0" err="1"/>
              <a:t>cần</a:t>
            </a:r>
            <a:r>
              <a:rPr lang="en-US" baseline="0" dirty="0"/>
              <a:t> </a:t>
            </a:r>
            <a:r>
              <a:rPr lang="en-US" baseline="0" dirty="0" err="1"/>
              <a:t>thiết</a:t>
            </a:r>
            <a:r>
              <a:rPr lang="en-US" baseline="0" dirty="0"/>
              <a:t> </a:t>
            </a:r>
            <a:r>
              <a:rPr lang="en-US" baseline="0" dirty="0" err="1"/>
              <a:t>về</a:t>
            </a:r>
            <a:r>
              <a:rPr lang="en-US" baseline="0" dirty="0"/>
              <a:t> </a:t>
            </a:r>
            <a:r>
              <a:rPr lang="en-US" baseline="0" dirty="0" err="1"/>
              <a:t>bệnh</a:t>
            </a:r>
            <a:r>
              <a:rPr lang="en-US" baseline="0" dirty="0"/>
              <a:t>, </a:t>
            </a:r>
            <a:r>
              <a:rPr lang="en-US" baseline="0" dirty="0" err="1"/>
              <a:t>nếu</a:t>
            </a:r>
            <a:r>
              <a:rPr lang="en-US" baseline="0" dirty="0"/>
              <a:t> BS </a:t>
            </a:r>
            <a:r>
              <a:rPr lang="en-US" baseline="0" dirty="0" err="1"/>
              <a:t>nhận</a:t>
            </a:r>
            <a:r>
              <a:rPr lang="en-US" baseline="0" dirty="0"/>
              <a:t> </a:t>
            </a:r>
            <a:r>
              <a:rPr lang="en-US" baseline="0" dirty="0" err="1"/>
              <a:t>thấy</a:t>
            </a:r>
            <a:r>
              <a:rPr lang="en-US" baseline="0" dirty="0"/>
              <a:t> </a:t>
            </a:r>
            <a:r>
              <a:rPr lang="en-US" baseline="0" dirty="0" err="1"/>
              <a:t>có</a:t>
            </a:r>
            <a:r>
              <a:rPr lang="en-US" baseline="0" dirty="0"/>
              <a:t> </a:t>
            </a:r>
            <a:r>
              <a:rPr lang="en-US" baseline="0" dirty="0" err="1"/>
              <a:t>yếu</a:t>
            </a:r>
            <a:r>
              <a:rPr lang="en-US" baseline="0" dirty="0"/>
              <a:t> </a:t>
            </a:r>
            <a:r>
              <a:rPr lang="en-US" baseline="0" dirty="0" err="1"/>
              <a:t>tố</a:t>
            </a:r>
            <a:r>
              <a:rPr lang="en-US" baseline="0" dirty="0"/>
              <a:t> di </a:t>
            </a:r>
            <a:r>
              <a:rPr lang="en-US" baseline="0" dirty="0" err="1"/>
              <a:t>truyền</a:t>
            </a:r>
            <a:r>
              <a:rPr lang="en-US" baseline="0" dirty="0"/>
              <a:t> </a:t>
            </a:r>
            <a:r>
              <a:rPr lang="en-US" baseline="0" dirty="0" err="1"/>
              <a:t>thì</a:t>
            </a:r>
            <a:r>
              <a:rPr lang="en-US" baseline="0" dirty="0"/>
              <a:t> </a:t>
            </a:r>
            <a:r>
              <a:rPr lang="en-US" baseline="0" dirty="0" err="1"/>
              <a:t>có</a:t>
            </a:r>
            <a:r>
              <a:rPr lang="en-US" baseline="0" dirty="0"/>
              <a:t> </a:t>
            </a:r>
            <a:r>
              <a:rPr lang="en-US" baseline="0" dirty="0" err="1"/>
              <a:t>thể</a:t>
            </a:r>
            <a:r>
              <a:rPr lang="en-US" baseline="0" dirty="0"/>
              <a:t> </a:t>
            </a:r>
            <a:r>
              <a:rPr lang="en-US" baseline="0" dirty="0" err="1"/>
              <a:t>đề</a:t>
            </a:r>
            <a:r>
              <a:rPr lang="en-US" baseline="0" dirty="0"/>
              <a:t> </a:t>
            </a:r>
            <a:r>
              <a:rPr lang="en-US" baseline="0" dirty="0" err="1"/>
              <a:t>nghị</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giải</a:t>
            </a:r>
            <a:r>
              <a:rPr lang="en-US" baseline="0" dirty="0"/>
              <a:t> </a:t>
            </a:r>
            <a:r>
              <a:rPr lang="en-US" baseline="0" dirty="0" err="1"/>
              <a:t>trình</a:t>
            </a:r>
            <a:r>
              <a:rPr lang="en-US" baseline="0" dirty="0"/>
              <a:t> </a:t>
            </a:r>
            <a:r>
              <a:rPr lang="en-US" baseline="0" dirty="0" err="1"/>
              <a:t>tự</a:t>
            </a:r>
            <a:r>
              <a:rPr lang="en-US" baseline="0" dirty="0"/>
              <a:t> </a:t>
            </a:r>
            <a:r>
              <a:rPr lang="en-US" baseline="0" dirty="0" err="1"/>
              <a:t>bộ</a:t>
            </a:r>
            <a:r>
              <a:rPr lang="en-US" baseline="0" dirty="0"/>
              <a:t> </a:t>
            </a:r>
            <a:r>
              <a:rPr lang="en-US" baseline="0" dirty="0" err="1"/>
              <a:t>exome</a:t>
            </a:r>
            <a:r>
              <a:rPr lang="en-US" baseline="0" dirty="0"/>
              <a:t> </a:t>
            </a:r>
            <a:r>
              <a:rPr lang="en-US" baseline="0" dirty="0" err="1"/>
              <a:t>lâm</a:t>
            </a:r>
            <a:r>
              <a:rPr lang="en-US" baseline="0" dirty="0"/>
              <a:t> </a:t>
            </a:r>
            <a:r>
              <a:rPr lang="en-US" baseline="0" dirty="0" err="1"/>
              <a:t>sàng</a:t>
            </a:r>
            <a:r>
              <a:rPr lang="en-US" baseline="0" dirty="0"/>
              <a:t> </a:t>
            </a:r>
            <a:r>
              <a:rPr lang="en-US" baseline="0" dirty="0" err="1"/>
              <a:t>để</a:t>
            </a:r>
            <a:r>
              <a:rPr lang="en-US" baseline="0" dirty="0"/>
              <a:t> </a:t>
            </a:r>
            <a:r>
              <a:rPr lang="en-US" baseline="0" dirty="0" err="1"/>
              <a:t>lượng</a:t>
            </a:r>
            <a:r>
              <a:rPr lang="en-US" baseline="0" dirty="0"/>
              <a:t> </a:t>
            </a:r>
            <a:r>
              <a:rPr lang="en-US" baseline="0" dirty="0" err="1"/>
              <a:t>giá</a:t>
            </a:r>
            <a:r>
              <a:rPr lang="en-US" baseline="0" dirty="0"/>
              <a:t>. </a:t>
            </a:r>
            <a:r>
              <a:rPr lang="en-US" baseline="0" dirty="0" err="1"/>
              <a:t>Từ</a:t>
            </a:r>
            <a:r>
              <a:rPr lang="en-US" baseline="0" dirty="0"/>
              <a:t> </a:t>
            </a:r>
            <a:r>
              <a:rPr lang="en-US" baseline="0" dirty="0" err="1"/>
              <a:t>mẫu</a:t>
            </a:r>
            <a:r>
              <a:rPr lang="en-US" baseline="0" dirty="0"/>
              <a:t> DNA </a:t>
            </a:r>
            <a:r>
              <a:rPr lang="en-US" baseline="0" dirty="0" err="1"/>
              <a:t>của</a:t>
            </a:r>
            <a:r>
              <a:rPr lang="en-US" baseline="0" dirty="0"/>
              <a:t> </a:t>
            </a:r>
            <a:r>
              <a:rPr lang="en-US" baseline="0" dirty="0" err="1"/>
              <a:t>người</a:t>
            </a:r>
            <a:r>
              <a:rPr lang="en-US" baseline="0" dirty="0"/>
              <a:t> </a:t>
            </a:r>
            <a:r>
              <a:rPr lang="en-US" baseline="0" dirty="0" err="1"/>
              <a:t>bệnh</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xác</a:t>
            </a:r>
            <a:r>
              <a:rPr lang="en-US" baseline="0" dirty="0"/>
              <a:t> </a:t>
            </a:r>
            <a:r>
              <a:rPr lang="en-US" baseline="0" dirty="0" err="1"/>
              <a:t>định</a:t>
            </a:r>
            <a:r>
              <a:rPr lang="en-US" baseline="0" dirty="0"/>
              <a:t> </a:t>
            </a:r>
            <a:r>
              <a:rPr lang="en-US" baseline="0" dirty="0" err="1"/>
              <a:t>những</a:t>
            </a:r>
            <a:r>
              <a:rPr lang="en-US" baseline="0" dirty="0"/>
              <a:t> </a:t>
            </a:r>
            <a:r>
              <a:rPr lang="en-US" baseline="0" dirty="0" err="1"/>
              <a:t>biến</a:t>
            </a:r>
            <a:r>
              <a:rPr lang="en-US" baseline="0" dirty="0"/>
              <a:t> </a:t>
            </a:r>
            <a:r>
              <a:rPr lang="en-US" baseline="0" dirty="0" err="1"/>
              <a:t>thể</a:t>
            </a:r>
            <a:r>
              <a:rPr lang="en-US" baseline="0" dirty="0"/>
              <a:t> </a:t>
            </a:r>
            <a:r>
              <a:rPr lang="en-US" baseline="0" dirty="0" err="1"/>
              <a:t>gây</a:t>
            </a:r>
            <a:r>
              <a:rPr lang="en-US" baseline="0" dirty="0"/>
              <a:t> </a:t>
            </a:r>
            <a:r>
              <a:rPr lang="en-US" baseline="0" dirty="0" err="1"/>
              <a:t>bệnh</a:t>
            </a:r>
            <a:r>
              <a:rPr lang="en-US" baseline="0" dirty="0"/>
              <a:t> </a:t>
            </a:r>
            <a:r>
              <a:rPr lang="en-US" baseline="0" dirty="0" err="1"/>
              <a:t>và</a:t>
            </a:r>
            <a:r>
              <a:rPr lang="en-US" baseline="0" dirty="0"/>
              <a:t> </a:t>
            </a:r>
            <a:r>
              <a:rPr lang="en-US" baseline="0" dirty="0" err="1"/>
              <a:t>phối</a:t>
            </a:r>
            <a:r>
              <a:rPr lang="en-US" baseline="0" dirty="0"/>
              <a:t> </a:t>
            </a:r>
            <a:r>
              <a:rPr lang="en-US" baseline="0" dirty="0" err="1"/>
              <a:t>hợp</a:t>
            </a:r>
            <a:r>
              <a:rPr lang="en-US" baseline="0" dirty="0"/>
              <a:t> </a:t>
            </a:r>
            <a:r>
              <a:rPr lang="en-US" baseline="0" dirty="0" err="1"/>
              <a:t>với</a:t>
            </a:r>
            <a:r>
              <a:rPr lang="en-US" baseline="0" dirty="0"/>
              <a:t> </a:t>
            </a:r>
            <a:r>
              <a:rPr lang="en-US" baseline="0" dirty="0" err="1"/>
              <a:t>chẩn</a:t>
            </a:r>
            <a:r>
              <a:rPr lang="en-US" baseline="0" dirty="0"/>
              <a:t> </a:t>
            </a:r>
            <a:r>
              <a:rPr lang="en-US" baseline="0" dirty="0" err="1"/>
              <a:t>đoán</a:t>
            </a:r>
            <a:r>
              <a:rPr lang="en-US" baseline="0" dirty="0"/>
              <a:t> </a:t>
            </a:r>
            <a:r>
              <a:rPr lang="en-US" baseline="0" dirty="0" err="1"/>
              <a:t>lâm</a:t>
            </a:r>
            <a:r>
              <a:rPr lang="en-US" baseline="0" dirty="0"/>
              <a:t> </a:t>
            </a:r>
            <a:r>
              <a:rPr lang="en-US" baseline="0" dirty="0" err="1"/>
              <a:t>sàng</a:t>
            </a:r>
            <a:r>
              <a:rPr lang="en-US" baseline="0" dirty="0"/>
              <a:t> </a:t>
            </a:r>
            <a:r>
              <a:rPr lang="en-US" baseline="0" dirty="0" err="1"/>
              <a:t>để</a:t>
            </a:r>
            <a:r>
              <a:rPr lang="en-US" baseline="0" dirty="0"/>
              <a:t> </a:t>
            </a:r>
            <a:r>
              <a:rPr lang="en-US" baseline="0" dirty="0" err="1"/>
              <a:t>đưa</a:t>
            </a:r>
            <a:r>
              <a:rPr lang="en-US" baseline="0" dirty="0"/>
              <a:t> </a:t>
            </a:r>
            <a:r>
              <a:rPr lang="en-US" baseline="0" dirty="0" err="1"/>
              <a:t>ra</a:t>
            </a:r>
            <a:r>
              <a:rPr lang="en-US" baseline="0" dirty="0"/>
              <a:t> </a:t>
            </a:r>
            <a:r>
              <a:rPr lang="en-US" baseline="0" dirty="0" err="1"/>
              <a:t>chẩn</a:t>
            </a:r>
            <a:r>
              <a:rPr lang="en-US" baseline="0" dirty="0"/>
              <a:t> </a:t>
            </a:r>
            <a:r>
              <a:rPr lang="en-US" baseline="0" dirty="0" err="1"/>
              <a:t>đoán</a:t>
            </a:r>
            <a:r>
              <a:rPr lang="en-US" baseline="0" dirty="0"/>
              <a:t> </a:t>
            </a:r>
            <a:r>
              <a:rPr lang="en-US" baseline="0" dirty="0" err="1"/>
              <a:t>chính</a:t>
            </a:r>
            <a:r>
              <a:rPr lang="en-US" baseline="0" dirty="0"/>
              <a:t> </a:t>
            </a:r>
            <a:r>
              <a:rPr lang="en-US" baseline="0" dirty="0" err="1"/>
              <a:t>xác</a:t>
            </a:r>
            <a:r>
              <a:rPr lang="en-US" baseline="0" dirty="0"/>
              <a:t> </a:t>
            </a:r>
            <a:r>
              <a:rPr lang="en-US" baseline="0" dirty="0" err="1"/>
              <a:t>và</a:t>
            </a:r>
            <a:r>
              <a:rPr lang="en-US" baseline="0" dirty="0"/>
              <a:t> </a:t>
            </a:r>
            <a:r>
              <a:rPr lang="en-US" baseline="0" dirty="0" err="1"/>
              <a:t>phác</a:t>
            </a:r>
            <a:r>
              <a:rPr lang="en-US" baseline="0" dirty="0"/>
              <a:t> </a:t>
            </a:r>
            <a:r>
              <a:rPr lang="en-US" baseline="0" dirty="0" err="1"/>
              <a:t>đồ</a:t>
            </a:r>
            <a:r>
              <a:rPr lang="en-US" baseline="0" dirty="0"/>
              <a:t> </a:t>
            </a:r>
            <a:r>
              <a:rPr lang="en-US" baseline="0" dirty="0" err="1"/>
              <a:t>điều</a:t>
            </a:r>
            <a:r>
              <a:rPr lang="en-US" baseline="0" dirty="0"/>
              <a:t> </a:t>
            </a:r>
            <a:r>
              <a:rPr lang="en-US" baseline="0" dirty="0" err="1"/>
              <a:t>trị</a:t>
            </a:r>
            <a:r>
              <a:rPr lang="en-US" baseline="0" dirty="0"/>
              <a:t> </a:t>
            </a:r>
            <a:r>
              <a:rPr lang="en-US" baseline="0" dirty="0" err="1"/>
              <a:t>phù</a:t>
            </a:r>
            <a:r>
              <a:rPr lang="en-US" baseline="0" dirty="0"/>
              <a:t> </a:t>
            </a:r>
            <a:r>
              <a:rPr lang="en-US" baseline="0" dirty="0" err="1"/>
              <a:t>hợp</a:t>
            </a:r>
            <a:r>
              <a:rPr lang="en-US" baseline="0" dirty="0"/>
              <a:t>.</a:t>
            </a:r>
            <a:endParaRPr lang="en-US" dirty="0"/>
          </a:p>
        </p:txBody>
      </p:sp>
      <p:sp>
        <p:nvSpPr>
          <p:cNvPr id="4" name="Slide Number Placeholder 3"/>
          <p:cNvSpPr>
            <a:spLocks noGrp="1"/>
          </p:cNvSpPr>
          <p:nvPr>
            <p:ph type="sldNum" sz="quarter" idx="10"/>
          </p:nvPr>
        </p:nvSpPr>
        <p:spPr/>
        <p:txBody>
          <a:bodyPr/>
          <a:lstStyle/>
          <a:p>
            <a:fld id="{857E5AB0-C000-A445-A605-4A2852E00707}" type="slidenum">
              <a:rPr lang="en-US" smtClean="0"/>
              <a:t>7</a:t>
            </a:fld>
            <a:endParaRPr lang="en-US"/>
          </a:p>
        </p:txBody>
      </p:sp>
    </p:spTree>
    <p:extLst>
      <p:ext uri="{BB962C8B-B14F-4D97-AF65-F5344CB8AC3E}">
        <p14:creationId xmlns:p14="http://schemas.microsoft.com/office/powerpoint/2010/main" val="422513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MS PGothic" charset="0"/>
                <a:cs typeface="MS PGothic" charset="0"/>
              </a:defRPr>
            </a:lvl1pPr>
            <a:lvl2pPr marL="765610" indent="-294465">
              <a:defRPr sz="2500">
                <a:solidFill>
                  <a:schemeClr val="tx1"/>
                </a:solidFill>
                <a:latin typeface="Calibri" charset="0"/>
                <a:ea typeface="MS PGothic" charset="0"/>
                <a:cs typeface="MS PGothic" charset="0"/>
              </a:defRPr>
            </a:lvl2pPr>
            <a:lvl3pPr marL="1177862" indent="-235572">
              <a:defRPr sz="2500">
                <a:solidFill>
                  <a:schemeClr val="tx1"/>
                </a:solidFill>
                <a:latin typeface="Calibri" charset="0"/>
                <a:ea typeface="MS PGothic" charset="0"/>
                <a:cs typeface="MS PGothic" charset="0"/>
              </a:defRPr>
            </a:lvl3pPr>
            <a:lvl4pPr marL="1649006" indent="-235572">
              <a:defRPr sz="2500">
                <a:solidFill>
                  <a:schemeClr val="tx1"/>
                </a:solidFill>
                <a:latin typeface="Calibri" charset="0"/>
                <a:ea typeface="MS PGothic" charset="0"/>
                <a:cs typeface="MS PGothic" charset="0"/>
              </a:defRPr>
            </a:lvl4pPr>
            <a:lvl5pPr marL="2120151" indent="-235572">
              <a:defRPr sz="2500">
                <a:solidFill>
                  <a:schemeClr val="tx1"/>
                </a:solidFill>
                <a:latin typeface="Calibri" charset="0"/>
                <a:ea typeface="MS PGothic" charset="0"/>
                <a:cs typeface="MS PGothic" charset="0"/>
              </a:defRPr>
            </a:lvl5pPr>
            <a:lvl6pPr marL="2591295" indent="-235572" eaLnBrk="0" fontAlgn="base" hangingPunct="0">
              <a:spcBef>
                <a:spcPct val="0"/>
              </a:spcBef>
              <a:spcAft>
                <a:spcPct val="0"/>
              </a:spcAft>
              <a:defRPr sz="2500">
                <a:solidFill>
                  <a:schemeClr val="tx1"/>
                </a:solidFill>
                <a:latin typeface="Calibri" charset="0"/>
                <a:ea typeface="MS PGothic" charset="0"/>
                <a:cs typeface="MS PGothic" charset="0"/>
              </a:defRPr>
            </a:lvl6pPr>
            <a:lvl7pPr marL="3062440" indent="-235572" eaLnBrk="0" fontAlgn="base" hangingPunct="0">
              <a:spcBef>
                <a:spcPct val="0"/>
              </a:spcBef>
              <a:spcAft>
                <a:spcPct val="0"/>
              </a:spcAft>
              <a:defRPr sz="2500">
                <a:solidFill>
                  <a:schemeClr val="tx1"/>
                </a:solidFill>
                <a:latin typeface="Calibri" charset="0"/>
                <a:ea typeface="MS PGothic" charset="0"/>
                <a:cs typeface="MS PGothic" charset="0"/>
              </a:defRPr>
            </a:lvl7pPr>
            <a:lvl8pPr marL="3533585" indent="-235572" eaLnBrk="0" fontAlgn="base" hangingPunct="0">
              <a:spcBef>
                <a:spcPct val="0"/>
              </a:spcBef>
              <a:spcAft>
                <a:spcPct val="0"/>
              </a:spcAft>
              <a:defRPr sz="2500">
                <a:solidFill>
                  <a:schemeClr val="tx1"/>
                </a:solidFill>
                <a:latin typeface="Calibri" charset="0"/>
                <a:ea typeface="MS PGothic" charset="0"/>
                <a:cs typeface="MS PGothic" charset="0"/>
              </a:defRPr>
            </a:lvl8pPr>
            <a:lvl9pPr marL="4004729" indent="-235572" eaLnBrk="0" fontAlgn="base" hangingPunct="0">
              <a:spcBef>
                <a:spcPct val="0"/>
              </a:spcBef>
              <a:spcAft>
                <a:spcPct val="0"/>
              </a:spcAft>
              <a:defRPr sz="2500">
                <a:solidFill>
                  <a:schemeClr val="tx1"/>
                </a:solidFill>
                <a:latin typeface="Calibri" charset="0"/>
                <a:ea typeface="MS PGothic" charset="0"/>
                <a:cs typeface="MS PGothic"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DEFB1A0-442D-BB4F-9111-F3C42E4D2200}" type="slidenum">
              <a:rPr kumimoji="0" lang="en-US" sz="1200" b="0" i="0" u="none" strike="noStrike" kern="1200" cap="none" spc="0" normalizeH="0" baseline="0" noProof="0">
                <a:ln>
                  <a:noFill/>
                </a:ln>
                <a:solidFill>
                  <a:prstClr val="black"/>
                </a:solidFill>
                <a:effectLst/>
                <a:uLnTx/>
                <a:uFillTx/>
                <a:latin typeface="Calibri" charset="0"/>
                <a:ea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148345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9</a:t>
            </a:fld>
            <a:endParaRPr lang="en-US"/>
          </a:p>
        </p:txBody>
      </p:sp>
    </p:spTree>
    <p:extLst>
      <p:ext uri="{BB962C8B-B14F-4D97-AF65-F5344CB8AC3E}">
        <p14:creationId xmlns:p14="http://schemas.microsoft.com/office/powerpoint/2010/main" val="56510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23B8-135F-4898-A1A3-25A5707AC82F}" type="slidenum">
              <a:rPr lang="en-US" smtClean="0"/>
              <a:t>11</a:t>
            </a:fld>
            <a:endParaRPr lang="en-US"/>
          </a:p>
        </p:txBody>
      </p:sp>
    </p:spTree>
    <p:extLst>
      <p:ext uri="{BB962C8B-B14F-4D97-AF65-F5344CB8AC3E}">
        <p14:creationId xmlns:p14="http://schemas.microsoft.com/office/powerpoint/2010/main" val="123463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25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80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281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09039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803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00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77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99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521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34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56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83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26-12-2022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466865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444A9B-31A5-5583-7520-4A58111097DA}"/>
              </a:ext>
            </a:extLst>
          </p:cNvPr>
          <p:cNvSpPr>
            <a:spLocks noGrp="1"/>
          </p:cNvSpPr>
          <p:nvPr>
            <p:ph type="ctrTitle"/>
          </p:nvPr>
        </p:nvSpPr>
        <p:spPr>
          <a:xfrm>
            <a:off x="2126901" y="1517861"/>
            <a:ext cx="7938198" cy="2387600"/>
          </a:xfrm>
        </p:spPr>
        <p:txBody>
          <a:bodyPr anchor="ctr">
            <a:noAutofit/>
          </a:bodyPr>
          <a:lstStyle/>
          <a:p>
            <a:pPr>
              <a:lnSpc>
                <a:spcPct val="150000"/>
              </a:lnSpc>
            </a:pPr>
            <a:r>
              <a:rPr lang="en-US" sz="4400" b="1" dirty="0">
                <a:solidFill>
                  <a:srgbClr val="0070C0"/>
                </a:solidFill>
                <a:latin typeface="Arial" panose="020B0604020202020204" pitchFamily="34" charset="0"/>
                <a:ea typeface="Times New Roman" panose="02020603050405020304" pitchFamily="18" charset="0"/>
                <a:cs typeface="Arial" panose="020B0604020202020204" pitchFamily="34" charset="0"/>
              </a:rPr>
              <a:t>PHIÊN GIẢI</a:t>
            </a:r>
            <a:r>
              <a:rPr lang="en-US"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KẾT QUẢ </a:t>
            </a:r>
            <a:br>
              <a:rPr lang="en-US"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r>
              <a:rPr lang="en-US"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XÉT NGHIỆM DI TRUYỀN </a:t>
            </a:r>
            <a:endParaRPr lang="en-US" sz="7200" b="1" dirty="0">
              <a:solidFill>
                <a:srgbClr val="0070C0"/>
              </a:solidFill>
              <a:latin typeface="Arial" panose="020B0604020202020204" pitchFamily="34" charset="0"/>
              <a:cs typeface="Arial" panose="020B0604020202020204" pitchFamily="34" charset="0"/>
            </a:endParaRPr>
          </a:p>
        </p:txBody>
      </p:sp>
      <p:pic>
        <p:nvPicPr>
          <p:cNvPr id="5" name="Picture 4" descr="Shape&#10;&#10;Description automatically generated">
            <a:extLst>
              <a:ext uri="{FF2B5EF4-FFF2-40B4-BE49-F238E27FC236}">
                <a16:creationId xmlns:a16="http://schemas.microsoft.com/office/drawing/2014/main" id="{D2FF52A2-3AAB-9EEC-7ADE-A3233B92C8DD}"/>
              </a:ext>
            </a:extLst>
          </p:cNvPr>
          <p:cNvPicPr>
            <a:picLocks noChangeAspect="1"/>
          </p:cNvPicPr>
          <p:nvPr/>
        </p:nvPicPr>
        <p:blipFill>
          <a:blip r:embed="rId3"/>
          <a:stretch>
            <a:fillRect/>
          </a:stretch>
        </p:blipFill>
        <p:spPr>
          <a:xfrm>
            <a:off x="4105696" y="4059534"/>
            <a:ext cx="3980608" cy="1715624"/>
          </a:xfrm>
          <a:prstGeom prst="rect">
            <a:avLst/>
          </a:prstGeom>
        </p:spPr>
      </p:pic>
      <p:pic>
        <p:nvPicPr>
          <p:cNvPr id="2" name="Picture 6" descr="Medical genetics institure">
            <a:extLst>
              <a:ext uri="{FF2B5EF4-FFF2-40B4-BE49-F238E27FC236}">
                <a16:creationId xmlns:a16="http://schemas.microsoft.com/office/drawing/2014/main" id="{473076B6-0CF5-CA30-7F39-B5102D4CF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98" y="140743"/>
            <a:ext cx="1182785" cy="6463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A377CCBC-DE1E-4E1D-0A20-9F63B7F5956A}"/>
              </a:ext>
            </a:extLst>
          </p:cNvPr>
          <p:cNvPicPr>
            <a:picLocks noChangeAspect="1"/>
          </p:cNvPicPr>
          <p:nvPr/>
        </p:nvPicPr>
        <p:blipFill>
          <a:blip r:embed="rId5"/>
          <a:stretch>
            <a:fillRect/>
          </a:stretch>
        </p:blipFill>
        <p:spPr>
          <a:xfrm>
            <a:off x="10657952" y="140743"/>
            <a:ext cx="1045029" cy="1045029"/>
          </a:xfrm>
          <a:prstGeom prst="rect">
            <a:avLst/>
          </a:prstGeom>
        </p:spPr>
      </p:pic>
      <p:sp>
        <p:nvSpPr>
          <p:cNvPr id="7" name="TextBox 6">
            <a:extLst>
              <a:ext uri="{FF2B5EF4-FFF2-40B4-BE49-F238E27FC236}">
                <a16:creationId xmlns:a16="http://schemas.microsoft.com/office/drawing/2014/main" id="{99CA0FA4-2DEC-1805-2315-C184122B503C}"/>
              </a:ext>
            </a:extLst>
          </p:cNvPr>
          <p:cNvSpPr txBox="1"/>
          <p:nvPr/>
        </p:nvSpPr>
        <p:spPr>
          <a:xfrm>
            <a:off x="4785780" y="6112538"/>
            <a:ext cx="3597310" cy="646331"/>
          </a:xfrm>
          <a:prstGeom prst="rect">
            <a:avLst/>
          </a:prstGeom>
          <a:noFill/>
        </p:spPr>
        <p:txBody>
          <a:bodyPr wrap="square" rtlCol="0">
            <a:spAutoFit/>
          </a:bodyPr>
          <a:lstStyle/>
          <a:p>
            <a:pPr algn="ctr"/>
            <a:r>
              <a:rPr lang="en-US" dirty="0" err="1"/>
              <a:t>Ths</a:t>
            </a:r>
            <a:r>
              <a:rPr lang="en-US" dirty="0"/>
              <a:t> BS </a:t>
            </a:r>
            <a:r>
              <a:rPr lang="en-US" dirty="0" err="1"/>
              <a:t>Tăng</a:t>
            </a:r>
            <a:r>
              <a:rPr lang="en-US" dirty="0"/>
              <a:t> </a:t>
            </a:r>
            <a:r>
              <a:rPr lang="en-US" dirty="0" err="1"/>
              <a:t>Hùng</a:t>
            </a:r>
            <a:r>
              <a:rPr lang="en-US" dirty="0"/>
              <a:t> Sang</a:t>
            </a:r>
          </a:p>
          <a:p>
            <a:pPr algn="ctr"/>
            <a:r>
              <a:rPr lang="en-US" dirty="0" err="1"/>
              <a:t>Viện</a:t>
            </a:r>
            <a:r>
              <a:rPr lang="en-US" dirty="0"/>
              <a:t> di </a:t>
            </a:r>
            <a:r>
              <a:rPr lang="en-US" dirty="0" err="1"/>
              <a:t>truyền</a:t>
            </a:r>
            <a:r>
              <a:rPr lang="en-US" dirty="0"/>
              <a:t> y </a:t>
            </a:r>
            <a:r>
              <a:rPr lang="en-US" dirty="0" err="1"/>
              <a:t>học-Genesolutions</a:t>
            </a:r>
            <a:endParaRPr lang="en-US" dirty="0"/>
          </a:p>
        </p:txBody>
      </p:sp>
      <p:pic>
        <p:nvPicPr>
          <p:cNvPr id="9" name="Picture 8" descr="Logo, company name&#10;&#10;Description automatically generated">
            <a:extLst>
              <a:ext uri="{FF2B5EF4-FFF2-40B4-BE49-F238E27FC236}">
                <a16:creationId xmlns:a16="http://schemas.microsoft.com/office/drawing/2014/main" id="{FBDD0284-CAC4-C215-1625-C74F10558F0B}"/>
              </a:ext>
            </a:extLst>
          </p:cNvPr>
          <p:cNvPicPr>
            <a:picLocks noChangeAspect="1"/>
          </p:cNvPicPr>
          <p:nvPr/>
        </p:nvPicPr>
        <p:blipFill>
          <a:blip r:embed="rId6"/>
          <a:stretch>
            <a:fillRect/>
          </a:stretch>
        </p:blipFill>
        <p:spPr>
          <a:xfrm>
            <a:off x="1625745" y="101178"/>
            <a:ext cx="1752847" cy="685896"/>
          </a:xfrm>
          <a:prstGeom prst="rect">
            <a:avLst/>
          </a:prstGeom>
        </p:spPr>
      </p:pic>
    </p:spTree>
    <p:extLst>
      <p:ext uri="{BB962C8B-B14F-4D97-AF65-F5344CB8AC3E}">
        <p14:creationId xmlns:p14="http://schemas.microsoft.com/office/powerpoint/2010/main" val="291224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C56D3-3333-D5AA-4166-1912167C22B8}"/>
              </a:ext>
            </a:extLst>
          </p:cNvPr>
          <p:cNvSpPr>
            <a:spLocks noGrp="1"/>
          </p:cNvSpPr>
          <p:nvPr>
            <p:ph idx="1"/>
          </p:nvPr>
        </p:nvSpPr>
        <p:spPr>
          <a:xfrm>
            <a:off x="276330" y="2068567"/>
            <a:ext cx="5312230" cy="4351338"/>
          </a:xfrm>
        </p:spPr>
        <p:txBody>
          <a:bodyPr>
            <a:normAutofit/>
          </a:bodyPr>
          <a:lstStyle/>
          <a:p>
            <a:pPr marL="0" indent="0" algn="l">
              <a:buNone/>
            </a:pPr>
            <a:r>
              <a:rPr lang="en-US" sz="1600" b="1" i="0" u="none" strike="noStrike" baseline="0" dirty="0">
                <a:latin typeface="Calibri" panose="020F0502020204030204" pitchFamily="34" charset="0"/>
                <a:cs typeface="Calibri" panose="020F0502020204030204" pitchFamily="34" charset="0"/>
              </a:rPr>
              <a:t>DOCK8, Deletion (Exon 1), heterozygous, PATHOGENIC</a:t>
            </a:r>
          </a:p>
          <a:p>
            <a:pPr algn="l"/>
            <a:r>
              <a:rPr lang="en-US" sz="1600" b="0" i="0" u="none" strike="noStrike" baseline="0" dirty="0">
                <a:latin typeface="Calibri" panose="020F0502020204030204" pitchFamily="34" charset="0"/>
                <a:cs typeface="Calibri" panose="020F0502020204030204" pitchFamily="34" charset="0"/>
              </a:rPr>
              <a:t>This variant is a gross deletion of the genomic region encompassing exon(s) 1 of the DOCK8 gene, which includes the initiator codon. This deletion extends beyond the assayed region for this gene and therefore may encompass additional genes. It is expected to result in an absent or disrupted protein product. Loss-of-function variants in DOCK8 are known to be pathogenic (PMID: 14722525, 19776401).</a:t>
            </a:r>
          </a:p>
          <a:p>
            <a:pPr algn="l"/>
            <a:r>
              <a:rPr lang="en-US" sz="1600" b="0" i="0" u="none" strike="noStrike" baseline="0" dirty="0">
                <a:latin typeface="Calibri" panose="020F0502020204030204" pitchFamily="34" charset="0"/>
                <a:cs typeface="Calibri" panose="020F0502020204030204" pitchFamily="34" charset="0"/>
              </a:rPr>
              <a:t>A similar copy number variant has been observed in individual(s) with autosomal recessive hyper-</a:t>
            </a:r>
            <a:r>
              <a:rPr lang="en-US" sz="1600" b="0" i="0" u="none" strike="noStrike" baseline="0" dirty="0" err="1">
                <a:latin typeface="Calibri" panose="020F0502020204030204" pitchFamily="34" charset="0"/>
                <a:cs typeface="Calibri" panose="020F0502020204030204" pitchFamily="34" charset="0"/>
              </a:rPr>
              <a:t>IgE</a:t>
            </a:r>
            <a:r>
              <a:rPr lang="en-US" sz="1600" b="0" i="0" u="none" strike="noStrike" baseline="0" dirty="0">
                <a:latin typeface="Calibri" panose="020F0502020204030204" pitchFamily="34" charset="0"/>
                <a:cs typeface="Calibri" panose="020F0502020204030204" pitchFamily="34" charset="0"/>
              </a:rPr>
              <a:t> syndrome (PMID: 25724123).</a:t>
            </a:r>
          </a:p>
          <a:p>
            <a:pPr algn="l"/>
            <a:r>
              <a:rPr lang="en-US" sz="1600" b="0" i="0" u="none" strike="noStrike" baseline="0" dirty="0">
                <a:latin typeface="Calibri" panose="020F0502020204030204" pitchFamily="34" charset="0"/>
                <a:cs typeface="Calibri" panose="020F0502020204030204" pitchFamily="34" charset="0"/>
              </a:rPr>
              <a:t>For these reasons, this variant has been classified as Pathogenic.</a:t>
            </a:r>
            <a:endParaRPr lang="en-US" sz="1600" dirty="0">
              <a:latin typeface="Calibri" panose="020F0502020204030204" pitchFamily="34" charset="0"/>
              <a:cs typeface="Calibri" panose="020F0502020204030204" pitchFamily="34" charset="0"/>
            </a:endParaRPr>
          </a:p>
        </p:txBody>
      </p:sp>
      <p:graphicFrame>
        <p:nvGraphicFramePr>
          <p:cNvPr id="7" name="Table 7">
            <a:extLst>
              <a:ext uri="{FF2B5EF4-FFF2-40B4-BE49-F238E27FC236}">
                <a16:creationId xmlns:a16="http://schemas.microsoft.com/office/drawing/2014/main" id="{84872808-4247-0AF2-A18C-B4F772D616F1}"/>
              </a:ext>
            </a:extLst>
          </p:cNvPr>
          <p:cNvGraphicFramePr>
            <a:graphicFrameLocks noGrp="1"/>
          </p:cNvGraphicFramePr>
          <p:nvPr>
            <p:extLst>
              <p:ext uri="{D42A27DB-BD31-4B8C-83A1-F6EECF244321}">
                <p14:modId xmlns:p14="http://schemas.microsoft.com/office/powerpoint/2010/main" val="2218947163"/>
              </p:ext>
            </p:extLst>
          </p:nvPr>
        </p:nvGraphicFramePr>
        <p:xfrm>
          <a:off x="900164" y="792218"/>
          <a:ext cx="10791932" cy="1107440"/>
        </p:xfrm>
        <a:graphic>
          <a:graphicData uri="http://schemas.openxmlformats.org/drawingml/2006/table">
            <a:tbl>
              <a:tblPr firstRow="1" bandRow="1">
                <a:tableStyleId>{BC89EF96-8CEA-46FF-86C4-4CE0E7609802}</a:tableStyleId>
              </a:tblPr>
              <a:tblGrid>
                <a:gridCol w="2697983">
                  <a:extLst>
                    <a:ext uri="{9D8B030D-6E8A-4147-A177-3AD203B41FA5}">
                      <a16:colId xmlns:a16="http://schemas.microsoft.com/office/drawing/2014/main" val="558205450"/>
                    </a:ext>
                  </a:extLst>
                </a:gridCol>
                <a:gridCol w="2697983">
                  <a:extLst>
                    <a:ext uri="{9D8B030D-6E8A-4147-A177-3AD203B41FA5}">
                      <a16:colId xmlns:a16="http://schemas.microsoft.com/office/drawing/2014/main" val="2005159454"/>
                    </a:ext>
                  </a:extLst>
                </a:gridCol>
                <a:gridCol w="2697983">
                  <a:extLst>
                    <a:ext uri="{9D8B030D-6E8A-4147-A177-3AD203B41FA5}">
                      <a16:colId xmlns:a16="http://schemas.microsoft.com/office/drawing/2014/main" val="3566667244"/>
                    </a:ext>
                  </a:extLst>
                </a:gridCol>
                <a:gridCol w="2697983">
                  <a:extLst>
                    <a:ext uri="{9D8B030D-6E8A-4147-A177-3AD203B41FA5}">
                      <a16:colId xmlns:a16="http://schemas.microsoft.com/office/drawing/2014/main" val="3099743068"/>
                    </a:ext>
                  </a:extLst>
                </a:gridCol>
              </a:tblGrid>
              <a:tr h="336042">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GENE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VARIANT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ZYGOSITY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CLASSIFICATION</a:t>
                      </a:r>
                      <a:endParaRPr lang="en-US" sz="18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28003561"/>
                  </a:ext>
                </a:extLst>
              </a:tr>
              <a:tr h="370840">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DOCK8</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Deletion (Exon 1)</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heterozygous</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1800" b="1" dirty="0">
                          <a:solidFill>
                            <a:srgbClr val="FF0000"/>
                          </a:solidFill>
                          <a:latin typeface="Calibri" panose="020F0502020204030204" pitchFamily="34" charset="0"/>
                          <a:cs typeface="Calibri" panose="020F0502020204030204" pitchFamily="34" charset="0"/>
                        </a:rPr>
                        <a:t>?</a:t>
                      </a:r>
                    </a:p>
                  </a:txBody>
                  <a:tcPr>
                    <a:solidFill>
                      <a:schemeClr val="accent2">
                        <a:lumMod val="40000"/>
                        <a:lumOff val="60000"/>
                      </a:schemeClr>
                    </a:solidFill>
                  </a:tcPr>
                </a:tc>
                <a:extLst>
                  <a:ext uri="{0D108BD9-81ED-4DB2-BD59-A6C34878D82A}">
                    <a16:rowId xmlns:a16="http://schemas.microsoft.com/office/drawing/2014/main" val="515016831"/>
                  </a:ext>
                </a:extLst>
              </a:tr>
              <a:tr h="370840">
                <a:tc>
                  <a:txBody>
                    <a:bodyPr/>
                    <a:lstStyle/>
                    <a:p>
                      <a:r>
                        <a:rPr lang="en-US" sz="1800" b="0" i="0" u="none" strike="noStrike" kern="1200" baseline="0" dirty="0">
                          <a:solidFill>
                            <a:schemeClr val="tx1"/>
                          </a:solidFill>
                          <a:latin typeface="+mn-lt"/>
                          <a:ea typeface="+mn-ea"/>
                          <a:cs typeface="+mn-cs"/>
                        </a:rPr>
                        <a:t>HPS5</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mn-lt"/>
                          <a:ea typeface="+mn-ea"/>
                          <a:cs typeface="+mn-cs"/>
                        </a:rPr>
                        <a:t>c.2468T&gt;C (p.Met823Thr)</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heterozygous</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1800" b="1" i="0" u="none" strike="noStrike" kern="1200" baseline="0" dirty="0">
                          <a:solidFill>
                            <a:srgbClr val="FF0000"/>
                          </a:solidFill>
                          <a:latin typeface="+mn-lt"/>
                          <a:ea typeface="+mn-ea"/>
                          <a:cs typeface="+mn-cs"/>
                        </a:rPr>
                        <a:t>?</a:t>
                      </a:r>
                      <a:endParaRPr lang="en-US" sz="1800" b="1" dirty="0">
                        <a:solidFill>
                          <a:srgbClr val="FF0000"/>
                        </a:solidFill>
                        <a:latin typeface="Calibri" panose="020F0502020204030204" pitchFamily="34" charset="0"/>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614197587"/>
                  </a:ext>
                </a:extLst>
              </a:tr>
            </a:tbl>
          </a:graphicData>
        </a:graphic>
      </p:graphicFrame>
      <p:sp>
        <p:nvSpPr>
          <p:cNvPr id="8" name="TextBox 7">
            <a:extLst>
              <a:ext uri="{FF2B5EF4-FFF2-40B4-BE49-F238E27FC236}">
                <a16:creationId xmlns:a16="http://schemas.microsoft.com/office/drawing/2014/main" id="{FCFFD1C5-9FA5-54A8-74F8-68250FC96ECC}"/>
              </a:ext>
            </a:extLst>
          </p:cNvPr>
          <p:cNvSpPr txBox="1"/>
          <p:nvPr/>
        </p:nvSpPr>
        <p:spPr>
          <a:xfrm>
            <a:off x="3874477" y="161645"/>
            <a:ext cx="4843306" cy="461665"/>
          </a:xfrm>
          <a:prstGeom prst="rect">
            <a:avLst/>
          </a:prstGeom>
          <a:noFill/>
          <a:ln w="38100">
            <a:solidFill>
              <a:schemeClr val="tx1"/>
            </a:solidFill>
          </a:ln>
        </p:spPr>
        <p:txBody>
          <a:bodyPr wrap="square" rtlCol="0">
            <a:spAutoFit/>
          </a:bodyPr>
          <a:lstStyle/>
          <a:p>
            <a:r>
              <a:rPr lang="en-US" sz="2400" b="1" dirty="0">
                <a:solidFill>
                  <a:srgbClr val="0070C0"/>
                </a:solidFill>
              </a:rPr>
              <a:t>KẾT QUẢ PHÂN TÍCH ĐỘT BIẾN GEN</a:t>
            </a:r>
          </a:p>
        </p:txBody>
      </p:sp>
      <p:sp>
        <p:nvSpPr>
          <p:cNvPr id="10" name="Content Placeholder 2">
            <a:extLst>
              <a:ext uri="{FF2B5EF4-FFF2-40B4-BE49-F238E27FC236}">
                <a16:creationId xmlns:a16="http://schemas.microsoft.com/office/drawing/2014/main" id="{7874EECD-ECBD-2BB8-1834-A045F9F6B8F9}"/>
              </a:ext>
            </a:extLst>
          </p:cNvPr>
          <p:cNvSpPr txBox="1">
            <a:spLocks/>
          </p:cNvSpPr>
          <p:nvPr/>
        </p:nvSpPr>
        <p:spPr>
          <a:xfrm>
            <a:off x="5878286" y="2068567"/>
            <a:ext cx="595029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Calibri" panose="020F0502020204030204" pitchFamily="34" charset="0"/>
                <a:cs typeface="Calibri" panose="020F0502020204030204" pitchFamily="34" charset="0"/>
              </a:rPr>
              <a:t>HPS5, Exon 17, c.2468T&gt;C (p.Met823Thr), heterozygous, Uncertain Significance</a:t>
            </a:r>
          </a:p>
          <a:p>
            <a:r>
              <a:rPr lang="en-US" sz="1600" dirty="0">
                <a:latin typeface="Calibri" panose="020F0502020204030204" pitchFamily="34" charset="0"/>
                <a:cs typeface="Calibri" panose="020F0502020204030204" pitchFamily="34" charset="0"/>
              </a:rPr>
              <a:t>This sequence change replaces methionine, which is neutral and non-polar, with threonine, which is neutral and polar, at codon 823 of the HPS5 protein (p.Met823Thr).</a:t>
            </a:r>
          </a:p>
          <a:p>
            <a:r>
              <a:rPr lang="en-US" sz="1600" dirty="0">
                <a:latin typeface="Calibri" panose="020F0502020204030204" pitchFamily="34" charset="0"/>
                <a:cs typeface="Calibri" panose="020F0502020204030204" pitchFamily="34" charset="0"/>
              </a:rPr>
              <a:t>This variant is not present in population databases (</a:t>
            </a:r>
            <a:r>
              <a:rPr lang="en-US" sz="1600" dirty="0" err="1">
                <a:latin typeface="Calibri" panose="020F0502020204030204" pitchFamily="34" charset="0"/>
                <a:cs typeface="Calibri" panose="020F0502020204030204" pitchFamily="34" charset="0"/>
              </a:rPr>
              <a:t>gnomAD</a:t>
            </a:r>
            <a:r>
              <a:rPr lang="en-US" sz="1600" dirty="0">
                <a:latin typeface="Calibri" panose="020F0502020204030204" pitchFamily="34" charset="0"/>
                <a:cs typeface="Calibri" panose="020F0502020204030204" pitchFamily="34" charset="0"/>
              </a:rPr>
              <a:t> no frequency).</a:t>
            </a:r>
          </a:p>
          <a:p>
            <a:r>
              <a:rPr lang="en-US" sz="1600" dirty="0">
                <a:latin typeface="Calibri" panose="020F0502020204030204" pitchFamily="34" charset="0"/>
                <a:cs typeface="Calibri" panose="020F0502020204030204" pitchFamily="34" charset="0"/>
              </a:rPr>
              <a:t>This variant has not been reported in the literature in individuals affected with HPS5-related conditions.</a:t>
            </a:r>
          </a:p>
          <a:p>
            <a:r>
              <a:rPr lang="en-US" sz="1600" dirty="0">
                <a:latin typeface="Calibri" panose="020F0502020204030204" pitchFamily="34" charset="0"/>
                <a:cs typeface="Calibri" panose="020F0502020204030204" pitchFamily="34" charset="0"/>
              </a:rPr>
              <a:t>Algorithms developed to predict the effect of missense changes on protein structure and function output the following: SIFT: "Tolerated"; PolyPhen-2: "Benign"; Align-GVGD: "Class C0". The threonine amino acid residue is found in multiple mammalian species, which suggests that this missense change does not adversely affect protein function.</a:t>
            </a:r>
          </a:p>
          <a:p>
            <a:r>
              <a:rPr lang="en-US" sz="1600" dirty="0">
                <a:latin typeface="Calibri" panose="020F0502020204030204" pitchFamily="34" charset="0"/>
                <a:cs typeface="Calibri" panose="020F0502020204030204" pitchFamily="34" charset="0"/>
              </a:rPr>
              <a:t>In summary, the available evidence is currently insufficient to determine the role of this variant in disease. Therefore, it has been classified as a Variant of Uncertain Significance.</a:t>
            </a:r>
          </a:p>
        </p:txBody>
      </p:sp>
    </p:spTree>
    <p:extLst>
      <p:ext uri="{BB962C8B-B14F-4D97-AF65-F5344CB8AC3E}">
        <p14:creationId xmlns:p14="http://schemas.microsoft.com/office/powerpoint/2010/main" val="252844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636C-69C1-B1BE-01F9-14B25ACEFC5F}"/>
              </a:ext>
            </a:extLst>
          </p:cNvPr>
          <p:cNvSpPr>
            <a:spLocks noGrp="1"/>
          </p:cNvSpPr>
          <p:nvPr>
            <p:ph type="title"/>
          </p:nvPr>
        </p:nvSpPr>
        <p:spPr>
          <a:xfrm>
            <a:off x="727668" y="234938"/>
            <a:ext cx="11353800" cy="1325563"/>
          </a:xfrm>
        </p:spPr>
        <p:txBody>
          <a:bodyPr>
            <a:normAutofit/>
          </a:bodyPr>
          <a:lstStyle/>
          <a:p>
            <a:pPr algn="ctr"/>
            <a:r>
              <a:rPr lang="en-US" sz="3600" b="1" dirty="0">
                <a:solidFill>
                  <a:srgbClr val="FFFF00"/>
                </a:solidFill>
                <a:latin typeface="Calibri" panose="020F0502020204030204" pitchFamily="34" charset="0"/>
                <a:cs typeface="Calibri" panose="020F0502020204030204" pitchFamily="34" charset="0"/>
              </a:rPr>
              <a:t>TIÊU CHUẨN PHÂN LOẠI BIẾN THỂ DI TRUYỀN</a:t>
            </a:r>
          </a:p>
        </p:txBody>
      </p:sp>
      <p:pic>
        <p:nvPicPr>
          <p:cNvPr id="11" name="Picture 10" descr="Text&#10;&#10;Description automatically generated">
            <a:extLst>
              <a:ext uri="{FF2B5EF4-FFF2-40B4-BE49-F238E27FC236}">
                <a16:creationId xmlns:a16="http://schemas.microsoft.com/office/drawing/2014/main" id="{7BCBB883-98D6-1851-670F-D6358FB37C87}"/>
              </a:ext>
            </a:extLst>
          </p:cNvPr>
          <p:cNvPicPr>
            <a:picLocks noChangeAspect="1"/>
          </p:cNvPicPr>
          <p:nvPr/>
        </p:nvPicPr>
        <p:blipFill>
          <a:blip r:embed="rId3"/>
          <a:stretch>
            <a:fillRect/>
          </a:stretch>
        </p:blipFill>
        <p:spPr>
          <a:xfrm>
            <a:off x="467560" y="1691410"/>
            <a:ext cx="6229352" cy="2571750"/>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5B5A145A-7FC5-6558-A15A-000528724A04}"/>
              </a:ext>
            </a:extLst>
          </p:cNvPr>
          <p:cNvPicPr>
            <a:picLocks noChangeAspect="1"/>
          </p:cNvPicPr>
          <p:nvPr/>
        </p:nvPicPr>
        <p:blipFill>
          <a:blip r:embed="rId4"/>
          <a:stretch>
            <a:fillRect/>
          </a:stretch>
        </p:blipFill>
        <p:spPr>
          <a:xfrm>
            <a:off x="467560" y="4786343"/>
            <a:ext cx="6096000" cy="1544830"/>
          </a:xfrm>
          <a:prstGeom prst="rect">
            <a:avLst/>
          </a:prstGeom>
        </p:spPr>
      </p:pic>
      <p:sp>
        <p:nvSpPr>
          <p:cNvPr id="18" name="TextBox 17">
            <a:extLst>
              <a:ext uri="{FF2B5EF4-FFF2-40B4-BE49-F238E27FC236}">
                <a16:creationId xmlns:a16="http://schemas.microsoft.com/office/drawing/2014/main" id="{E2C82B07-A7AD-FD48-6BC7-029BE879BA77}"/>
              </a:ext>
            </a:extLst>
          </p:cNvPr>
          <p:cNvSpPr txBox="1"/>
          <p:nvPr/>
        </p:nvSpPr>
        <p:spPr>
          <a:xfrm>
            <a:off x="1977850" y="4322091"/>
            <a:ext cx="3820049" cy="369332"/>
          </a:xfrm>
          <a:prstGeom prst="rect">
            <a:avLst/>
          </a:prstGeom>
          <a:noFill/>
        </p:spPr>
        <p:txBody>
          <a:bodyPr wrap="square" rtlCol="0">
            <a:spAutoFit/>
          </a:bodyPr>
          <a:lstStyle/>
          <a:p>
            <a:r>
              <a:rPr lang="en-US" b="1" dirty="0">
                <a:solidFill>
                  <a:srgbClr val="FFFF00"/>
                </a:solidFill>
              </a:rPr>
              <a:t>33 ACMG – AMP </a:t>
            </a:r>
            <a:r>
              <a:rPr lang="en-US" b="1" dirty="0" err="1">
                <a:solidFill>
                  <a:srgbClr val="FFFF00"/>
                </a:solidFill>
              </a:rPr>
              <a:t>tiêu</a:t>
            </a:r>
            <a:r>
              <a:rPr lang="en-US" b="1" dirty="0">
                <a:solidFill>
                  <a:srgbClr val="FFFF00"/>
                </a:solidFill>
              </a:rPr>
              <a:t> </a:t>
            </a:r>
            <a:r>
              <a:rPr lang="en-US" b="1" dirty="0" err="1">
                <a:solidFill>
                  <a:srgbClr val="FFFF00"/>
                </a:solidFill>
              </a:rPr>
              <a:t>chuẩn</a:t>
            </a:r>
            <a:r>
              <a:rPr lang="en-US" b="1" dirty="0">
                <a:solidFill>
                  <a:srgbClr val="FFFF00"/>
                </a:solidFill>
              </a:rPr>
              <a:t> </a:t>
            </a:r>
            <a:r>
              <a:rPr lang="en-US" b="1" dirty="0" err="1">
                <a:solidFill>
                  <a:srgbClr val="FFFF00"/>
                </a:solidFill>
              </a:rPr>
              <a:t>định</a:t>
            </a:r>
            <a:r>
              <a:rPr lang="en-US" b="1" dirty="0">
                <a:solidFill>
                  <a:srgbClr val="FFFF00"/>
                </a:solidFill>
              </a:rPr>
              <a:t> </a:t>
            </a:r>
            <a:r>
              <a:rPr lang="en-US" b="1" dirty="0" err="1">
                <a:solidFill>
                  <a:srgbClr val="FFFF00"/>
                </a:solidFill>
              </a:rPr>
              <a:t>tính</a:t>
            </a:r>
            <a:endParaRPr lang="en-US" b="1" dirty="0">
              <a:solidFill>
                <a:srgbClr val="FFFF00"/>
              </a:solidFill>
            </a:endParaRPr>
          </a:p>
        </p:txBody>
      </p:sp>
      <p:sp>
        <p:nvSpPr>
          <p:cNvPr id="19" name="TextBox 18">
            <a:extLst>
              <a:ext uri="{FF2B5EF4-FFF2-40B4-BE49-F238E27FC236}">
                <a16:creationId xmlns:a16="http://schemas.microsoft.com/office/drawing/2014/main" id="{FADBF443-0F35-AB60-7167-D88E174E7F62}"/>
              </a:ext>
            </a:extLst>
          </p:cNvPr>
          <p:cNvSpPr txBox="1"/>
          <p:nvPr/>
        </p:nvSpPr>
        <p:spPr>
          <a:xfrm>
            <a:off x="2084878" y="6426093"/>
            <a:ext cx="3185327" cy="369332"/>
          </a:xfrm>
          <a:prstGeom prst="rect">
            <a:avLst/>
          </a:prstGeom>
          <a:noFill/>
        </p:spPr>
        <p:txBody>
          <a:bodyPr wrap="square" rtlCol="0">
            <a:spAutoFit/>
          </a:bodyPr>
          <a:lstStyle/>
          <a:p>
            <a:r>
              <a:rPr lang="en-US" b="1" dirty="0">
                <a:solidFill>
                  <a:srgbClr val="FFFF00"/>
                </a:solidFill>
              </a:rPr>
              <a:t>108 </a:t>
            </a:r>
            <a:r>
              <a:rPr lang="en-US" b="1" dirty="0" err="1">
                <a:solidFill>
                  <a:srgbClr val="FFFF00"/>
                </a:solidFill>
              </a:rPr>
              <a:t>tiêu</a:t>
            </a:r>
            <a:r>
              <a:rPr lang="en-US" b="1" dirty="0">
                <a:solidFill>
                  <a:srgbClr val="FFFF00"/>
                </a:solidFill>
              </a:rPr>
              <a:t> </a:t>
            </a:r>
            <a:r>
              <a:rPr lang="en-US" b="1" dirty="0" err="1">
                <a:solidFill>
                  <a:srgbClr val="FFFF00"/>
                </a:solidFill>
              </a:rPr>
              <a:t>chuẩn</a:t>
            </a:r>
            <a:r>
              <a:rPr lang="en-US" b="1" dirty="0">
                <a:solidFill>
                  <a:srgbClr val="FFFF00"/>
                </a:solidFill>
              </a:rPr>
              <a:t> </a:t>
            </a:r>
            <a:r>
              <a:rPr lang="en-US" b="1" dirty="0" err="1">
                <a:solidFill>
                  <a:srgbClr val="FFFF00"/>
                </a:solidFill>
              </a:rPr>
              <a:t>bán</a:t>
            </a:r>
            <a:r>
              <a:rPr lang="en-US" b="1" dirty="0">
                <a:solidFill>
                  <a:srgbClr val="FFFF00"/>
                </a:solidFill>
              </a:rPr>
              <a:t> </a:t>
            </a:r>
            <a:r>
              <a:rPr lang="en-US" b="1" dirty="0" err="1">
                <a:solidFill>
                  <a:srgbClr val="FFFF00"/>
                </a:solidFill>
              </a:rPr>
              <a:t>định</a:t>
            </a:r>
            <a:r>
              <a:rPr lang="en-US" b="1" dirty="0">
                <a:solidFill>
                  <a:srgbClr val="FFFF00"/>
                </a:solidFill>
              </a:rPr>
              <a:t> </a:t>
            </a:r>
            <a:r>
              <a:rPr lang="en-US" b="1" dirty="0" err="1">
                <a:solidFill>
                  <a:srgbClr val="FFFF00"/>
                </a:solidFill>
              </a:rPr>
              <a:t>lượng</a:t>
            </a:r>
            <a:endParaRPr lang="en-US" b="1" dirty="0">
              <a:solidFill>
                <a:srgbClr val="FFFF00"/>
              </a:solidFill>
            </a:endParaRPr>
          </a:p>
        </p:txBody>
      </p:sp>
      <p:graphicFrame>
        <p:nvGraphicFramePr>
          <p:cNvPr id="21" name="TextBox 16">
            <a:extLst>
              <a:ext uri="{FF2B5EF4-FFF2-40B4-BE49-F238E27FC236}">
                <a16:creationId xmlns:a16="http://schemas.microsoft.com/office/drawing/2014/main" id="{B3B6E15C-CB90-50AC-9310-C51689BF315F}"/>
              </a:ext>
            </a:extLst>
          </p:cNvPr>
          <p:cNvGraphicFramePr/>
          <p:nvPr>
            <p:extLst>
              <p:ext uri="{D42A27DB-BD31-4B8C-83A1-F6EECF244321}">
                <p14:modId xmlns:p14="http://schemas.microsoft.com/office/powerpoint/2010/main" val="2590096902"/>
              </p:ext>
            </p:extLst>
          </p:nvPr>
        </p:nvGraphicFramePr>
        <p:xfrm>
          <a:off x="7028825" y="2047168"/>
          <a:ext cx="4827648" cy="4431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9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BEC5-5191-9204-5E4C-F2A8DB027DFC}"/>
              </a:ext>
            </a:extLst>
          </p:cNvPr>
          <p:cNvSpPr>
            <a:spLocks noGrp="1"/>
          </p:cNvSpPr>
          <p:nvPr>
            <p:ph type="title"/>
          </p:nvPr>
        </p:nvSpPr>
        <p:spPr/>
        <p:txBody>
          <a:bodyPr>
            <a:normAutofit/>
          </a:bodyPr>
          <a:lstStyle/>
          <a:p>
            <a:pPr algn="ctr"/>
            <a:r>
              <a:rPr lang="en-US" sz="4000" b="1" dirty="0">
                <a:solidFill>
                  <a:srgbClr val="0070C0"/>
                </a:solidFill>
                <a:latin typeface="Calibri" panose="020F0502020204030204" pitchFamily="34" charset="0"/>
                <a:cs typeface="Calibri" panose="020F0502020204030204" pitchFamily="34" charset="0"/>
              </a:rPr>
              <a:t>6 TIÊU CHUẨN PHÂN LOẠI BIẾN THỂ</a:t>
            </a:r>
          </a:p>
        </p:txBody>
      </p:sp>
      <p:graphicFrame>
        <p:nvGraphicFramePr>
          <p:cNvPr id="4" name="Content Placeholder 3">
            <a:extLst>
              <a:ext uri="{FF2B5EF4-FFF2-40B4-BE49-F238E27FC236}">
                <a16:creationId xmlns:a16="http://schemas.microsoft.com/office/drawing/2014/main" id="{3D8914E1-087D-F65C-FC7E-A91B9A9A87CB}"/>
              </a:ext>
            </a:extLst>
          </p:cNvPr>
          <p:cNvGraphicFramePr>
            <a:graphicFrameLocks noGrp="1"/>
          </p:cNvGraphicFramePr>
          <p:nvPr>
            <p:ph idx="1"/>
            <p:extLst>
              <p:ext uri="{D42A27DB-BD31-4B8C-83A1-F6EECF244321}">
                <p14:modId xmlns:p14="http://schemas.microsoft.com/office/powerpoint/2010/main" val="2602033851"/>
              </p:ext>
            </p:extLst>
          </p:nvPr>
        </p:nvGraphicFramePr>
        <p:xfrm>
          <a:off x="304800" y="1690688"/>
          <a:ext cx="11230708" cy="4991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99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318616" y="827349"/>
            <a:ext cx="11554767" cy="1325563"/>
          </a:xfrm>
        </p:spPr>
        <p:txBody>
          <a:bodyPr>
            <a:noAutofit/>
          </a:bodyPr>
          <a:lstStyle/>
          <a:p>
            <a:pPr algn="ctr"/>
            <a:r>
              <a:rPr lang="en-US" sz="3200" b="1" dirty="0">
                <a:solidFill>
                  <a:srgbClr val="0070C0"/>
                </a:solidFill>
                <a:latin typeface="Calibri" panose="020F0502020204030204" pitchFamily="34" charset="0"/>
                <a:cs typeface="Calibri" panose="020F0502020204030204" pitchFamily="34" charset="0"/>
              </a:rPr>
              <a:t>1. TẦN SUẤT CỦA BIẾN THỂ TRONG DÂN SỐ</a:t>
            </a:r>
            <a:br>
              <a:rPr lang="en-US" sz="3200" b="1" dirty="0">
                <a:solidFill>
                  <a:srgbClr val="0070C0"/>
                </a:solidFill>
                <a:latin typeface="Calibri" panose="020F0502020204030204" pitchFamily="34" charset="0"/>
                <a:cs typeface="Calibri" panose="020F0502020204030204" pitchFamily="34" charset="0"/>
              </a:rPr>
            </a:br>
            <a:r>
              <a:rPr lang="en-US" sz="3200" b="1" dirty="0">
                <a:solidFill>
                  <a:srgbClr val="0070C0"/>
                </a:solidFill>
                <a:latin typeface="Calibri" panose="020F0502020204030204" pitchFamily="34" charset="0"/>
                <a:cs typeface="Calibri" panose="020F0502020204030204" pitchFamily="34" charset="0"/>
              </a:rPr>
              <a:t>(ALLELE FREQUENCY IN POPULATION DATA)</a:t>
            </a:r>
            <a:br>
              <a:rPr lang="en-US" sz="32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 </a:t>
            </a: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1775CF3-1C84-E687-BA22-C3D8EF4BD53D}"/>
              </a:ext>
            </a:extLst>
          </p:cNvPr>
          <p:cNvSpPr>
            <a:spLocks noGrp="1"/>
          </p:cNvSpPr>
          <p:nvPr>
            <p:ph idx="1"/>
          </p:nvPr>
        </p:nvSpPr>
        <p:spPr>
          <a:xfrm>
            <a:off x="532563" y="1825625"/>
            <a:ext cx="10821237" cy="4351338"/>
          </a:xfrm>
        </p:spPr>
        <p:txBody>
          <a:bodyPr/>
          <a:lstStyle/>
          <a:p>
            <a:r>
              <a:rPr lang="en-US" dirty="0"/>
              <a:t>1 gen: 50 </a:t>
            </a:r>
            <a:r>
              <a:rPr lang="en-US" dirty="0" err="1"/>
              <a:t>người</a:t>
            </a:r>
            <a:r>
              <a:rPr lang="en-US" dirty="0"/>
              <a:t> </a:t>
            </a:r>
            <a:r>
              <a:rPr lang="en-US" dirty="0" err="1"/>
              <a:t>khoẻ</a:t>
            </a:r>
            <a:r>
              <a:rPr lang="en-US" dirty="0"/>
              <a:t> </a:t>
            </a:r>
            <a:r>
              <a:rPr lang="en-US" dirty="0" err="1"/>
              <a:t>mạnh</a:t>
            </a:r>
            <a:r>
              <a:rPr lang="en-US" dirty="0"/>
              <a:t> = 100 alleles</a:t>
            </a:r>
          </a:p>
          <a:p>
            <a:r>
              <a:rPr lang="en-US" dirty="0"/>
              <a:t>3 allele </a:t>
            </a:r>
            <a:r>
              <a:rPr lang="en-US" dirty="0" err="1"/>
              <a:t>bất</a:t>
            </a:r>
            <a:r>
              <a:rPr lang="en-US" dirty="0"/>
              <a:t> </a:t>
            </a:r>
            <a:r>
              <a:rPr lang="en-US" dirty="0" err="1"/>
              <a:t>thường</a:t>
            </a:r>
            <a:r>
              <a:rPr lang="en-US" dirty="0"/>
              <a:t> = 3% </a:t>
            </a:r>
            <a:r>
              <a:rPr lang="en-US" dirty="0" err="1"/>
              <a:t>tần</a:t>
            </a:r>
            <a:r>
              <a:rPr lang="en-US" dirty="0"/>
              <a:t> </a:t>
            </a:r>
            <a:r>
              <a:rPr lang="en-US" dirty="0" err="1"/>
              <a:t>suất</a:t>
            </a:r>
            <a:r>
              <a:rPr lang="en-US" dirty="0"/>
              <a:t> allele (allele frequency)</a:t>
            </a:r>
          </a:p>
          <a:p>
            <a:pPr marL="0" indent="0">
              <a:buNone/>
            </a:pPr>
            <a:r>
              <a:rPr lang="en-US" b="1" i="1" dirty="0"/>
              <a:t>-&gt; </a:t>
            </a:r>
            <a:r>
              <a:rPr lang="en-US" b="1" i="1" dirty="0" err="1"/>
              <a:t>Một</a:t>
            </a:r>
            <a:r>
              <a:rPr lang="en-US" b="1" i="1" dirty="0"/>
              <a:t> </a:t>
            </a:r>
            <a:r>
              <a:rPr lang="en-US" b="1" i="1" dirty="0" err="1"/>
              <a:t>biến</a:t>
            </a:r>
            <a:r>
              <a:rPr lang="en-US" b="1" i="1" dirty="0"/>
              <a:t> </a:t>
            </a:r>
            <a:r>
              <a:rPr lang="en-US" b="1" i="1" dirty="0" err="1"/>
              <a:t>thể</a:t>
            </a:r>
            <a:r>
              <a:rPr lang="en-US" b="1" i="1" dirty="0"/>
              <a:t> di </a:t>
            </a:r>
            <a:r>
              <a:rPr lang="en-US" b="1" i="1" dirty="0" err="1"/>
              <a:t>truyền</a:t>
            </a:r>
            <a:r>
              <a:rPr lang="en-US" b="1" i="1" dirty="0"/>
              <a:t> </a:t>
            </a:r>
            <a:r>
              <a:rPr lang="en-US" b="1" i="1" dirty="0" err="1"/>
              <a:t>gây</a:t>
            </a:r>
            <a:r>
              <a:rPr lang="en-US" b="1" i="1" dirty="0"/>
              <a:t> </a:t>
            </a:r>
            <a:r>
              <a:rPr lang="en-US" b="1" i="1" dirty="0" err="1"/>
              <a:t>bệnh</a:t>
            </a:r>
            <a:r>
              <a:rPr lang="en-US" b="1" i="1" dirty="0"/>
              <a:t> </a:t>
            </a:r>
            <a:r>
              <a:rPr lang="en-US" b="1" i="1" dirty="0" err="1"/>
              <a:t>nên</a:t>
            </a:r>
            <a:r>
              <a:rPr lang="en-US" b="1" i="1" dirty="0"/>
              <a:t> </a:t>
            </a:r>
            <a:r>
              <a:rPr lang="en-US" b="1" i="1" dirty="0" err="1"/>
              <a:t>có</a:t>
            </a:r>
            <a:r>
              <a:rPr lang="en-US" b="1" i="1" dirty="0"/>
              <a:t> </a:t>
            </a:r>
            <a:r>
              <a:rPr lang="en-US" b="1" i="1" dirty="0" err="1"/>
              <a:t>tần</a:t>
            </a:r>
            <a:r>
              <a:rPr lang="en-US" b="1" i="1" dirty="0"/>
              <a:t> </a:t>
            </a:r>
            <a:r>
              <a:rPr lang="en-US" b="1" i="1" dirty="0" err="1"/>
              <a:t>số</a:t>
            </a:r>
            <a:r>
              <a:rPr lang="en-US" b="1" i="1" dirty="0"/>
              <a:t> </a:t>
            </a:r>
            <a:r>
              <a:rPr lang="en-US" b="1" i="1" dirty="0" err="1"/>
              <a:t>alen</a:t>
            </a:r>
            <a:r>
              <a:rPr lang="en-US" b="1" i="1" dirty="0"/>
              <a:t> </a:t>
            </a:r>
            <a:r>
              <a:rPr lang="en-US" b="1" i="1" dirty="0" err="1"/>
              <a:t>rất</a:t>
            </a:r>
            <a:r>
              <a:rPr lang="en-US" b="1" i="1" dirty="0"/>
              <a:t> </a:t>
            </a:r>
            <a:r>
              <a:rPr lang="en-US" b="1" i="1" dirty="0" err="1"/>
              <a:t>thấp</a:t>
            </a:r>
            <a:r>
              <a:rPr lang="en-US" b="1" i="1" dirty="0"/>
              <a:t> </a:t>
            </a:r>
            <a:r>
              <a:rPr lang="en-US" b="1" i="1" dirty="0" err="1"/>
              <a:t>trong</a:t>
            </a:r>
            <a:r>
              <a:rPr lang="en-US" b="1" i="1" dirty="0"/>
              <a:t> </a:t>
            </a:r>
            <a:r>
              <a:rPr lang="en-US" b="1" i="1" dirty="0" err="1"/>
              <a:t>quần</a:t>
            </a:r>
            <a:r>
              <a:rPr lang="en-US" b="1" i="1" dirty="0"/>
              <a:t> </a:t>
            </a:r>
            <a:r>
              <a:rPr lang="en-US" b="1" i="1" dirty="0" err="1"/>
              <a:t>thể</a:t>
            </a:r>
            <a:r>
              <a:rPr lang="en-US" b="1" i="1" dirty="0"/>
              <a:t> </a:t>
            </a:r>
            <a:r>
              <a:rPr lang="en-US" b="1" i="1" dirty="0" err="1"/>
              <a:t>khỏe</a:t>
            </a:r>
            <a:r>
              <a:rPr lang="en-US" b="1" i="1" dirty="0"/>
              <a:t> </a:t>
            </a:r>
            <a:r>
              <a:rPr lang="en-US" b="1" i="1" dirty="0" err="1"/>
              <a:t>mạnh</a:t>
            </a:r>
            <a:endParaRPr lang="en-US" b="1" i="1" dirty="0"/>
          </a:p>
        </p:txBody>
      </p:sp>
      <p:pic>
        <p:nvPicPr>
          <p:cNvPr id="13" name="Picture 12" descr="A picture containing text&#10;&#10;Description automatically generated">
            <a:extLst>
              <a:ext uri="{FF2B5EF4-FFF2-40B4-BE49-F238E27FC236}">
                <a16:creationId xmlns:a16="http://schemas.microsoft.com/office/drawing/2014/main" id="{A27D674E-349B-770F-45B7-EE679D36F05B}"/>
              </a:ext>
            </a:extLst>
          </p:cNvPr>
          <p:cNvPicPr>
            <a:picLocks noChangeAspect="1"/>
          </p:cNvPicPr>
          <p:nvPr/>
        </p:nvPicPr>
        <p:blipFill>
          <a:blip r:embed="rId3"/>
          <a:stretch>
            <a:fillRect/>
          </a:stretch>
        </p:blipFill>
        <p:spPr>
          <a:xfrm>
            <a:off x="166644" y="4389498"/>
            <a:ext cx="5327168" cy="1857250"/>
          </a:xfrm>
          <a:prstGeom prst="rect">
            <a:avLst/>
          </a:prstGeom>
        </p:spPr>
      </p:pic>
      <p:pic>
        <p:nvPicPr>
          <p:cNvPr id="15" name="Picture 14" descr="A screenshot of a computer&#10;&#10;Description automatically generated with medium confidence">
            <a:extLst>
              <a:ext uri="{FF2B5EF4-FFF2-40B4-BE49-F238E27FC236}">
                <a16:creationId xmlns:a16="http://schemas.microsoft.com/office/drawing/2014/main" id="{C1F14349-703B-EC61-D855-815C3EFBCC4C}"/>
              </a:ext>
            </a:extLst>
          </p:cNvPr>
          <p:cNvPicPr>
            <a:picLocks noChangeAspect="1"/>
          </p:cNvPicPr>
          <p:nvPr/>
        </p:nvPicPr>
        <p:blipFill>
          <a:blip r:embed="rId4"/>
          <a:stretch>
            <a:fillRect/>
          </a:stretch>
        </p:blipFill>
        <p:spPr>
          <a:xfrm>
            <a:off x="5726234" y="4509524"/>
            <a:ext cx="5993485" cy="1857249"/>
          </a:xfrm>
          <a:prstGeom prst="rect">
            <a:avLst/>
          </a:prstGeom>
        </p:spPr>
      </p:pic>
    </p:spTree>
    <p:extLst>
      <p:ext uri="{BB962C8B-B14F-4D97-AF65-F5344CB8AC3E}">
        <p14:creationId xmlns:p14="http://schemas.microsoft.com/office/powerpoint/2010/main" val="391082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318616" y="827349"/>
            <a:ext cx="11554767" cy="1325563"/>
          </a:xfrm>
        </p:spPr>
        <p:txBody>
          <a:bodyPr>
            <a:noAutofit/>
          </a:bodyPr>
          <a:lstStyle/>
          <a:p>
            <a:pPr algn="ctr"/>
            <a:r>
              <a:rPr lang="en-US" sz="3200" b="1" dirty="0">
                <a:solidFill>
                  <a:srgbClr val="0070C0"/>
                </a:solidFill>
                <a:latin typeface="Calibri" panose="020F0502020204030204" pitchFamily="34" charset="0"/>
                <a:cs typeface="Calibri" panose="020F0502020204030204" pitchFamily="34" charset="0"/>
              </a:rPr>
              <a:t>1. TẦN SUẤT CỦA BIẾN THỂ TRONG DÂN SỐ</a:t>
            </a:r>
            <a:br>
              <a:rPr lang="en-US" sz="3200" b="1" dirty="0">
                <a:solidFill>
                  <a:srgbClr val="0070C0"/>
                </a:solidFill>
                <a:latin typeface="Calibri" panose="020F0502020204030204" pitchFamily="34" charset="0"/>
                <a:cs typeface="Calibri" panose="020F0502020204030204" pitchFamily="34" charset="0"/>
              </a:rPr>
            </a:br>
            <a:r>
              <a:rPr lang="en-US" sz="3200" b="1" dirty="0">
                <a:solidFill>
                  <a:srgbClr val="0070C0"/>
                </a:solidFill>
                <a:latin typeface="Calibri" panose="020F0502020204030204" pitchFamily="34" charset="0"/>
                <a:cs typeface="Calibri" panose="020F0502020204030204" pitchFamily="34" charset="0"/>
              </a:rPr>
              <a:t>(ALLELE FREQUENCY IN POPULATION DATA)</a:t>
            </a:r>
            <a:br>
              <a:rPr lang="en-US" sz="32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 </a:t>
            </a: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pic>
        <p:nvPicPr>
          <p:cNvPr id="7" name="Content Placeholder 6" descr="Table&#10;&#10;Description automatically generated">
            <a:extLst>
              <a:ext uri="{FF2B5EF4-FFF2-40B4-BE49-F238E27FC236}">
                <a16:creationId xmlns:a16="http://schemas.microsoft.com/office/drawing/2014/main" id="{8890C901-D02C-BE0E-01D5-17307D4490DA}"/>
              </a:ext>
            </a:extLst>
          </p:cNvPr>
          <p:cNvPicPr>
            <a:picLocks noGrp="1" noChangeAspect="1"/>
          </p:cNvPicPr>
          <p:nvPr>
            <p:ph idx="1"/>
          </p:nvPr>
        </p:nvPicPr>
        <p:blipFill>
          <a:blip r:embed="rId3"/>
          <a:stretch>
            <a:fillRect/>
          </a:stretch>
        </p:blipFill>
        <p:spPr>
          <a:xfrm>
            <a:off x="318616" y="2414483"/>
            <a:ext cx="7313842" cy="3756845"/>
          </a:xfrm>
        </p:spPr>
      </p:pic>
      <p:sp>
        <p:nvSpPr>
          <p:cNvPr id="8" name="TextBox 7">
            <a:extLst>
              <a:ext uri="{FF2B5EF4-FFF2-40B4-BE49-F238E27FC236}">
                <a16:creationId xmlns:a16="http://schemas.microsoft.com/office/drawing/2014/main" id="{02172EBF-330A-4E12-1EC9-5306542B2B95}"/>
              </a:ext>
            </a:extLst>
          </p:cNvPr>
          <p:cNvSpPr txBox="1"/>
          <p:nvPr/>
        </p:nvSpPr>
        <p:spPr>
          <a:xfrm>
            <a:off x="318616" y="1783580"/>
            <a:ext cx="6179735" cy="369332"/>
          </a:xfrm>
          <a:prstGeom prst="rect">
            <a:avLst/>
          </a:prstGeom>
          <a:noFill/>
        </p:spPr>
        <p:txBody>
          <a:bodyPr wrap="square" rtlCol="0">
            <a:spAutoFit/>
          </a:bodyPr>
          <a:lstStyle/>
          <a:p>
            <a:r>
              <a:rPr lang="en-US" dirty="0" err="1">
                <a:solidFill>
                  <a:srgbClr val="0070C0"/>
                </a:solidFill>
              </a:rPr>
              <a:t>Bé</a:t>
            </a:r>
            <a:r>
              <a:rPr lang="en-US" dirty="0">
                <a:solidFill>
                  <a:srgbClr val="0070C0"/>
                </a:solidFill>
              </a:rPr>
              <a:t> </a:t>
            </a:r>
            <a:r>
              <a:rPr lang="en-US" dirty="0" err="1">
                <a:solidFill>
                  <a:srgbClr val="0070C0"/>
                </a:solidFill>
              </a:rPr>
              <a:t>nữ</a:t>
            </a:r>
            <a:r>
              <a:rPr lang="en-US" dirty="0">
                <a:solidFill>
                  <a:srgbClr val="0070C0"/>
                </a:solidFill>
              </a:rPr>
              <a:t>, 2 </a:t>
            </a:r>
            <a:r>
              <a:rPr lang="en-US" dirty="0" err="1">
                <a:solidFill>
                  <a:srgbClr val="0070C0"/>
                </a:solidFill>
              </a:rPr>
              <a:t>tuổi</a:t>
            </a:r>
            <a:r>
              <a:rPr lang="en-US" dirty="0">
                <a:solidFill>
                  <a:srgbClr val="0070C0"/>
                </a:solidFill>
              </a:rPr>
              <a:t>, </a:t>
            </a:r>
            <a:r>
              <a:rPr lang="en-US" dirty="0" err="1">
                <a:solidFill>
                  <a:srgbClr val="0070C0"/>
                </a:solidFill>
              </a:rPr>
              <a:t>kết</a:t>
            </a:r>
            <a:r>
              <a:rPr lang="en-US" dirty="0">
                <a:solidFill>
                  <a:srgbClr val="0070C0"/>
                </a:solidFill>
              </a:rPr>
              <a:t> </a:t>
            </a:r>
            <a:r>
              <a:rPr lang="en-US" dirty="0" err="1">
                <a:solidFill>
                  <a:srgbClr val="0070C0"/>
                </a:solidFill>
              </a:rPr>
              <a:t>quả</a:t>
            </a:r>
            <a:r>
              <a:rPr lang="en-US" dirty="0">
                <a:solidFill>
                  <a:srgbClr val="0070C0"/>
                </a:solidFill>
              </a:rPr>
              <a:t> </a:t>
            </a:r>
            <a:r>
              <a:rPr lang="en-US" dirty="0" err="1">
                <a:solidFill>
                  <a:srgbClr val="0070C0"/>
                </a:solidFill>
              </a:rPr>
              <a:t>phân</a:t>
            </a:r>
            <a:r>
              <a:rPr lang="en-US" dirty="0">
                <a:solidFill>
                  <a:srgbClr val="0070C0"/>
                </a:solidFill>
              </a:rPr>
              <a:t> </a:t>
            </a:r>
            <a:r>
              <a:rPr lang="en-US" dirty="0" err="1">
                <a:solidFill>
                  <a:srgbClr val="0070C0"/>
                </a:solidFill>
              </a:rPr>
              <a:t>tích</a:t>
            </a:r>
            <a:r>
              <a:rPr lang="en-US" dirty="0">
                <a:solidFill>
                  <a:srgbClr val="0070C0"/>
                </a:solidFill>
              </a:rPr>
              <a:t> Whole Exome Sequencing</a:t>
            </a:r>
          </a:p>
        </p:txBody>
      </p:sp>
      <p:sp>
        <p:nvSpPr>
          <p:cNvPr id="10" name="TextBox 9">
            <a:extLst>
              <a:ext uri="{FF2B5EF4-FFF2-40B4-BE49-F238E27FC236}">
                <a16:creationId xmlns:a16="http://schemas.microsoft.com/office/drawing/2014/main" id="{CB232903-523C-3673-C21D-A42E34ADC4CA}"/>
              </a:ext>
            </a:extLst>
          </p:cNvPr>
          <p:cNvSpPr txBox="1"/>
          <p:nvPr/>
        </p:nvSpPr>
        <p:spPr>
          <a:xfrm>
            <a:off x="167891" y="6236819"/>
            <a:ext cx="7313842" cy="392159"/>
          </a:xfrm>
          <a:prstGeom prst="rect">
            <a:avLst/>
          </a:prstGeom>
          <a:noFill/>
        </p:spPr>
        <p:txBody>
          <a:bodyPr wrap="square">
            <a:spAutoFit/>
          </a:bodyPr>
          <a:lstStyle/>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BA1 (Stand Alone):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GnomAD</a:t>
            </a:r>
            <a:r>
              <a:rPr lang="en-US" sz="1800" dirty="0">
                <a:effectLst/>
                <a:latin typeface="Calibri" panose="020F0502020204030204" pitchFamily="34" charset="0"/>
                <a:ea typeface="Calibri" panose="020F0502020204030204" pitchFamily="34" charset="0"/>
                <a:cs typeface="Times New Roman" panose="02020603050405020304" pitchFamily="18" charset="0"/>
              </a:rPr>
              <a:t> genomes allele frequency &gt; 0.05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E7AF10E-33D5-B0AB-33F0-0CAC3B1E71E9}"/>
              </a:ext>
            </a:extLst>
          </p:cNvPr>
          <p:cNvSpPr txBox="1"/>
          <p:nvPr/>
        </p:nvSpPr>
        <p:spPr>
          <a:xfrm>
            <a:off x="9003323" y="3652205"/>
            <a:ext cx="2743200" cy="1200329"/>
          </a:xfrm>
          <a:prstGeom prst="rect">
            <a:avLst/>
          </a:prstGeom>
          <a:solidFill>
            <a:schemeClr val="accent6"/>
          </a:solidFill>
        </p:spPr>
        <p:txBody>
          <a:bodyPr wrap="square" rtlCol="0">
            <a:spAutoFit/>
          </a:bodyPr>
          <a:lstStyle/>
          <a:p>
            <a:pPr algn="ctr"/>
            <a:r>
              <a:rPr lang="en-US" sz="3600" b="1" dirty="0"/>
              <a:t>PHÂN LỚP LÀNH TÍNH</a:t>
            </a:r>
          </a:p>
        </p:txBody>
      </p:sp>
      <p:sp>
        <p:nvSpPr>
          <p:cNvPr id="12" name="Arrow: Right 11">
            <a:extLst>
              <a:ext uri="{FF2B5EF4-FFF2-40B4-BE49-F238E27FC236}">
                <a16:creationId xmlns:a16="http://schemas.microsoft.com/office/drawing/2014/main" id="{ACB760F2-3E41-4CF5-1F1C-9CFE6D419463}"/>
              </a:ext>
            </a:extLst>
          </p:cNvPr>
          <p:cNvSpPr/>
          <p:nvPr/>
        </p:nvSpPr>
        <p:spPr>
          <a:xfrm>
            <a:off x="7777424" y="4059534"/>
            <a:ext cx="663191" cy="331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20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318616" y="646479"/>
            <a:ext cx="11554767" cy="1325563"/>
          </a:xfrm>
        </p:spPr>
        <p:txBody>
          <a:bodyPr>
            <a:noAutofit/>
          </a:bodyPr>
          <a:lstStyle/>
          <a:p>
            <a:pPr algn="ctr"/>
            <a:r>
              <a:rPr lang="en-US" sz="3600" b="1" dirty="0">
                <a:solidFill>
                  <a:srgbClr val="0070C0"/>
                </a:solidFill>
                <a:latin typeface="Calibri" panose="020F0502020204030204" pitchFamily="34" charset="0"/>
                <a:cs typeface="Calibri" panose="020F0502020204030204" pitchFamily="34" charset="0"/>
              </a:rPr>
              <a:t>2. LOẠI BIẾN THỂ (VARIANT TYPES)</a:t>
            </a:r>
            <a:br>
              <a:rPr lang="en-US" sz="36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 </a:t>
            </a: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5BD58EF0-F16D-C448-2627-073F8826FC50}"/>
              </a:ext>
            </a:extLst>
          </p:cNvPr>
          <p:cNvPicPr>
            <a:picLocks noChangeAspect="1"/>
          </p:cNvPicPr>
          <p:nvPr/>
        </p:nvPicPr>
        <p:blipFill>
          <a:blip r:embed="rId3"/>
          <a:stretch>
            <a:fillRect/>
          </a:stretch>
        </p:blipFill>
        <p:spPr>
          <a:xfrm>
            <a:off x="212549" y="1660544"/>
            <a:ext cx="5883450" cy="4934566"/>
          </a:xfrm>
          <a:prstGeom prst="rect">
            <a:avLst/>
          </a:prstGeom>
        </p:spPr>
      </p:pic>
      <p:sp>
        <p:nvSpPr>
          <p:cNvPr id="11" name="TextBox 10">
            <a:extLst>
              <a:ext uri="{FF2B5EF4-FFF2-40B4-BE49-F238E27FC236}">
                <a16:creationId xmlns:a16="http://schemas.microsoft.com/office/drawing/2014/main" id="{3459737B-A387-9AE8-DED4-A99A5E031B2C}"/>
              </a:ext>
            </a:extLst>
          </p:cNvPr>
          <p:cNvSpPr txBox="1"/>
          <p:nvPr/>
        </p:nvSpPr>
        <p:spPr>
          <a:xfrm>
            <a:off x="6366510" y="1660544"/>
            <a:ext cx="5378450" cy="5262979"/>
          </a:xfrm>
          <a:prstGeom prst="rect">
            <a:avLst/>
          </a:prstGeom>
          <a:noFill/>
        </p:spPr>
        <p:txBody>
          <a:bodyPr wrap="square">
            <a:spAutoFit/>
          </a:bodyPr>
          <a:lstStyle/>
          <a:p>
            <a:pPr algn="l"/>
            <a:r>
              <a:rPr lang="en-US" sz="2000" b="1" i="0" u="none" strike="noStrike" baseline="0" dirty="0" err="1">
                <a:latin typeface="Calibri" panose="020F0502020204030204" pitchFamily="34" charset="0"/>
                <a:cs typeface="Calibri" panose="020F0502020204030204" pitchFamily="34" charset="0"/>
              </a:rPr>
              <a:t>Bằng</a:t>
            </a:r>
            <a:r>
              <a:rPr lang="en-US" sz="2000" b="1" i="0" u="none" strike="noStrike" baseline="0" dirty="0">
                <a:latin typeface="Calibri" panose="020F0502020204030204" pitchFamily="34" charset="0"/>
                <a:cs typeface="Calibri" panose="020F0502020204030204" pitchFamily="34" charset="0"/>
              </a:rPr>
              <a:t> </a:t>
            </a:r>
            <a:r>
              <a:rPr lang="en-US" sz="2000" b="1" i="0" u="none" strike="noStrike" baseline="0" dirty="0" err="1">
                <a:latin typeface="Calibri" panose="020F0502020204030204" pitchFamily="34" charset="0"/>
                <a:cs typeface="Calibri" panose="020F0502020204030204" pitchFamily="34" charset="0"/>
              </a:rPr>
              <a:t>chứng</a:t>
            </a:r>
            <a:r>
              <a:rPr lang="en-US" sz="2000" b="1" i="0" u="none" strike="noStrike" baseline="0" dirty="0">
                <a:latin typeface="Calibri" panose="020F0502020204030204" pitchFamily="34" charset="0"/>
                <a:cs typeface="Calibri" panose="020F0502020204030204" pitchFamily="34" charset="0"/>
              </a:rPr>
              <a:t> </a:t>
            </a:r>
            <a:r>
              <a:rPr lang="en-US" sz="2000" b="1" i="0" u="none" strike="noStrike" baseline="0" dirty="0" err="1">
                <a:latin typeface="Calibri" panose="020F0502020204030204" pitchFamily="34" charset="0"/>
                <a:cs typeface="Calibri" panose="020F0502020204030204" pitchFamily="34" charset="0"/>
              </a:rPr>
              <a:t>gây</a:t>
            </a:r>
            <a:r>
              <a:rPr lang="en-US" sz="2000" b="1" i="0" u="none" strike="noStrike" baseline="0" dirty="0">
                <a:latin typeface="Calibri" panose="020F0502020204030204" pitchFamily="34" charset="0"/>
                <a:cs typeface="Calibri" panose="020F0502020204030204" pitchFamily="34" charset="0"/>
              </a:rPr>
              <a:t> </a:t>
            </a:r>
            <a:r>
              <a:rPr lang="en-US" sz="2000" b="1" i="0" u="none" strike="noStrike" baseline="0" dirty="0" err="1">
                <a:latin typeface="Calibri" panose="020F0502020204030204" pitchFamily="34" charset="0"/>
                <a:cs typeface="Calibri" panose="020F0502020204030204" pitchFamily="34" charset="0"/>
              </a:rPr>
              <a:t>bệnh</a:t>
            </a:r>
            <a:endParaRPr lang="en-US" sz="2000" b="0" i="0" u="none" strike="noStrike" baseline="0" dirty="0">
              <a:latin typeface="Calibri" panose="020F0502020204030204" pitchFamily="34" charset="0"/>
              <a:cs typeface="Calibri" panose="020F0502020204030204" pitchFamily="34" charset="0"/>
            </a:endParaRPr>
          </a:p>
          <a:p>
            <a:pPr algn="l"/>
            <a:r>
              <a:rPr lang="en-US" sz="2000" b="1" dirty="0" err="1">
                <a:latin typeface="Calibri" panose="020F0502020204030204" pitchFamily="34" charset="0"/>
                <a:cs typeface="Calibri" panose="020F0502020204030204" pitchFamily="34" charset="0"/>
              </a:rPr>
              <a:t>Rất</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mạnh</a:t>
            </a:r>
            <a:endParaRPr lang="en-US" sz="2000" b="1" i="0" u="none" strike="noStrike" baseline="0" dirty="0">
              <a:latin typeface="Calibri" panose="020F0502020204030204" pitchFamily="34" charset="0"/>
              <a:cs typeface="Calibri" panose="020F0502020204030204" pitchFamily="34" charset="0"/>
            </a:endParaRPr>
          </a:p>
          <a:p>
            <a:pPr algn="l"/>
            <a:r>
              <a:rPr lang="en-US" sz="2000" b="0" i="0" u="none" strike="noStrike" baseline="0" dirty="0">
                <a:solidFill>
                  <a:srgbClr val="C00000"/>
                </a:solidFill>
                <a:latin typeface="Calibri" panose="020F0502020204030204" pitchFamily="34" charset="0"/>
                <a:cs typeface="Calibri" panose="020F0502020204030204" pitchFamily="34" charset="0"/>
              </a:rPr>
              <a:t>PVS1</a:t>
            </a:r>
            <a:r>
              <a:rPr lang="en-US" sz="2000" b="0" i="0" u="none" strike="noStrike" baseline="0" dirty="0">
                <a:latin typeface="Calibri" panose="020F0502020204030204" pitchFamily="34" charset="0"/>
                <a:cs typeface="Calibri" panose="020F0502020204030204" pitchFamily="34" charset="0"/>
              </a:rPr>
              <a:t> </a:t>
            </a:r>
            <a:r>
              <a:rPr lang="en-US" sz="2000" b="0" i="0" u="none" strike="noStrike" baseline="0" dirty="0">
                <a:solidFill>
                  <a:schemeClr val="bg2">
                    <a:lumMod val="25000"/>
                  </a:schemeClr>
                </a:solidFill>
                <a:latin typeface="Calibri" panose="020F0502020204030204" pitchFamily="34" charset="0"/>
                <a:cs typeface="Calibri" panose="020F0502020204030204" pitchFamily="34" charset="0"/>
              </a:rPr>
              <a:t>null variant (nonsense, frameshift, canonical ±1 or 2 splice sites, initiation codon, single or multiexon deletion) in a gene where LOF is a known mechanism of disease</a:t>
            </a:r>
          </a:p>
          <a:p>
            <a:pPr algn="l"/>
            <a:r>
              <a:rPr lang="vi-VN" sz="2000" u="none" strike="noStrike" baseline="0" dirty="0">
                <a:solidFill>
                  <a:srgbClr val="C00000"/>
                </a:solidFill>
                <a:latin typeface="Calibri" panose="020F0502020204030204" pitchFamily="34" charset="0"/>
                <a:cs typeface="Calibri" panose="020F0502020204030204" pitchFamily="34" charset="0"/>
              </a:rPr>
              <a:t>PVS1</a:t>
            </a:r>
            <a:r>
              <a:rPr lang="vi-VN" sz="2000" i="1" u="none" strike="noStrike" baseline="0" dirty="0">
                <a:latin typeface="Calibri" panose="020F0502020204030204" pitchFamily="34" charset="0"/>
                <a:cs typeface="Calibri" panose="020F0502020204030204" pitchFamily="34" charset="0"/>
              </a:rPr>
              <a:t> </a:t>
            </a:r>
            <a:r>
              <a:rPr lang="en-US" sz="2000" i="1" u="none" strike="noStrike" baseline="0" dirty="0" err="1">
                <a:latin typeface="Calibri" panose="020F0502020204030204" pitchFamily="34" charset="0"/>
                <a:cs typeface="Calibri" panose="020F0502020204030204" pitchFamily="34" charset="0"/>
              </a:rPr>
              <a:t>Biến</a:t>
            </a:r>
            <a:r>
              <a:rPr lang="en-US" sz="2000" i="1" u="none" strike="noStrike" baseline="0" dirty="0">
                <a:latin typeface="Calibri" panose="020F0502020204030204" pitchFamily="34" charset="0"/>
                <a:cs typeface="Calibri" panose="020F0502020204030204" pitchFamily="34" charset="0"/>
              </a:rPr>
              <a:t> </a:t>
            </a:r>
            <a:r>
              <a:rPr lang="en-US" sz="2000" i="1" u="none" strike="noStrike" baseline="0" dirty="0" err="1">
                <a:latin typeface="Calibri" panose="020F0502020204030204" pitchFamily="34" charset="0"/>
                <a:cs typeface="Calibri" panose="020F0502020204030204" pitchFamily="34" charset="0"/>
              </a:rPr>
              <a:t>thể</a:t>
            </a:r>
            <a:r>
              <a:rPr lang="en-US" sz="2000" i="1" u="none" strike="noStrike" baseline="0" dirty="0">
                <a:latin typeface="Calibri" panose="020F0502020204030204" pitchFamily="34" charset="0"/>
                <a:cs typeface="Calibri" panose="020F0502020204030204" pitchFamily="34" charset="0"/>
              </a:rPr>
              <a:t> </a:t>
            </a:r>
            <a:r>
              <a:rPr lang="en-US" sz="2000" i="1" u="none" strike="noStrike" baseline="0" dirty="0" err="1">
                <a:latin typeface="Calibri" panose="020F0502020204030204" pitchFamily="34" charset="0"/>
                <a:cs typeface="Calibri" panose="020F0502020204030204" pitchFamily="34" charset="0"/>
              </a:rPr>
              <a:t>nghiêm</a:t>
            </a:r>
            <a:r>
              <a:rPr lang="en-US" sz="2000" i="1" u="none" strike="noStrike" baseline="0" dirty="0">
                <a:latin typeface="Calibri" panose="020F0502020204030204" pitchFamily="34" charset="0"/>
                <a:cs typeface="Calibri" panose="020F0502020204030204" pitchFamily="34" charset="0"/>
              </a:rPr>
              <a:t> </a:t>
            </a:r>
            <a:r>
              <a:rPr lang="en-US" sz="2000" i="1" u="none" strike="noStrike" baseline="0" dirty="0" err="1">
                <a:latin typeface="Calibri" panose="020F0502020204030204" pitchFamily="34" charset="0"/>
                <a:cs typeface="Calibri" panose="020F0502020204030204" pitchFamily="34" charset="0"/>
              </a:rPr>
              <a:t>trọng</a:t>
            </a:r>
            <a:r>
              <a:rPr lang="en-US" sz="2000" i="1" u="none" strike="noStrike" baseline="0" dirty="0">
                <a:latin typeface="Calibri" panose="020F0502020204030204" pitchFamily="34" charset="0"/>
                <a:cs typeface="Calibri" panose="020F0502020204030204" pitchFamily="34" charset="0"/>
              </a:rPr>
              <a:t> </a:t>
            </a:r>
            <a:r>
              <a:rPr lang="vi-VN" sz="2000" i="1" u="none" strike="noStrike" baseline="0" dirty="0" err="1">
                <a:latin typeface="Calibri" panose="020F0502020204030204" pitchFamily="34" charset="0"/>
                <a:cs typeface="Calibri" panose="020F0502020204030204" pitchFamily="34" charset="0"/>
              </a:rPr>
              <a:t>null</a:t>
            </a:r>
            <a:r>
              <a:rPr lang="vi-VN" sz="2000" i="1" u="none" strike="noStrike" baseline="0" dirty="0">
                <a:latin typeface="Calibri" panose="020F0502020204030204" pitchFamily="34" charset="0"/>
                <a:cs typeface="Calibri" panose="020F0502020204030204" pitchFamily="34" charset="0"/>
              </a:rPr>
              <a:t> (vô nghĩa, </a:t>
            </a:r>
            <a:r>
              <a:rPr lang="en-US" sz="2000" i="1" u="none" strike="noStrike" baseline="0" dirty="0" err="1">
                <a:latin typeface="Calibri" panose="020F0502020204030204" pitchFamily="34" charset="0"/>
                <a:cs typeface="Calibri" panose="020F0502020204030204" pitchFamily="34" charset="0"/>
              </a:rPr>
              <a:t>lệch</a:t>
            </a:r>
            <a:r>
              <a:rPr lang="en-US" sz="2000" i="1" u="none" strike="noStrike" baseline="0" dirty="0">
                <a:latin typeface="Calibri" panose="020F0502020204030204" pitchFamily="34" charset="0"/>
                <a:cs typeface="Calibri" panose="020F0502020204030204" pitchFamily="34" charset="0"/>
              </a:rPr>
              <a:t> </a:t>
            </a:r>
            <a:r>
              <a:rPr lang="en-US" sz="2000" i="1" u="none" strike="noStrike" baseline="0" dirty="0" err="1">
                <a:latin typeface="Calibri" panose="020F0502020204030204" pitchFamily="34" charset="0"/>
                <a:cs typeface="Calibri" panose="020F0502020204030204" pitchFamily="34" charset="0"/>
              </a:rPr>
              <a:t>khung</a:t>
            </a:r>
            <a:r>
              <a:rPr lang="vi-VN" sz="2000" i="1" u="none" strike="noStrike" baseline="0" dirty="0">
                <a:latin typeface="Calibri" panose="020F0502020204030204" pitchFamily="34" charset="0"/>
                <a:cs typeface="Calibri" panose="020F0502020204030204" pitchFamily="34" charset="0"/>
              </a:rPr>
              <a:t>, v</a:t>
            </a:r>
            <a:r>
              <a:rPr lang="en-US" sz="2000" i="1" dirty="0" err="1">
                <a:latin typeface="Calibri" panose="020F0502020204030204" pitchFamily="34" charset="0"/>
                <a:cs typeface="Calibri" panose="020F0502020204030204" pitchFamily="34" charset="0"/>
              </a:rPr>
              <a:t>ùng</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chuyển</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tiếp</a:t>
            </a:r>
            <a:r>
              <a:rPr lang="vi-VN" sz="2000" i="1" u="none" strike="noStrike" baseline="0" dirty="0">
                <a:latin typeface="Calibri" panose="020F0502020204030204" pitchFamily="34" charset="0"/>
                <a:cs typeface="Calibri" panose="020F0502020204030204" pitchFamily="34" charset="0"/>
              </a:rPr>
              <a:t> ±1 hoặc 2, </a:t>
            </a:r>
            <a:r>
              <a:rPr lang="vi-VN" sz="2000" i="1" u="none" strike="noStrike" baseline="0" dirty="0" err="1">
                <a:latin typeface="Calibri" panose="020F0502020204030204" pitchFamily="34" charset="0"/>
                <a:cs typeface="Calibri" panose="020F0502020204030204" pitchFamily="34" charset="0"/>
              </a:rPr>
              <a:t>codon</a:t>
            </a:r>
            <a:r>
              <a:rPr lang="vi-VN" sz="2000" i="1" u="none" strike="noStrike" baseline="0" dirty="0">
                <a:latin typeface="Calibri" panose="020F0502020204030204" pitchFamily="34" charset="0"/>
                <a:cs typeface="Calibri" panose="020F0502020204030204" pitchFamily="34" charset="0"/>
              </a:rPr>
              <a:t> khởi đầu, </a:t>
            </a:r>
            <a:r>
              <a:rPr lang="en-US" sz="2000" i="1" u="none" strike="noStrike" baseline="0" dirty="0" err="1">
                <a:latin typeface="Calibri" panose="020F0502020204030204" pitchFamily="34" charset="0"/>
                <a:cs typeface="Calibri" panose="020F0502020204030204" pitchFamily="34" charset="0"/>
              </a:rPr>
              <a:t>mất</a:t>
            </a:r>
            <a:r>
              <a:rPr lang="vi-VN" sz="2000" i="1" u="none" strike="noStrike" baseline="0" dirty="0">
                <a:latin typeface="Calibri" panose="020F0502020204030204" pitchFamily="34" charset="0"/>
                <a:cs typeface="Calibri" panose="020F0502020204030204" pitchFamily="34" charset="0"/>
              </a:rPr>
              <a:t> một hoặc nhiều </a:t>
            </a:r>
            <a:r>
              <a:rPr lang="vi-VN" sz="2000" i="1" u="none" strike="noStrike" baseline="0" dirty="0" err="1">
                <a:latin typeface="Calibri" panose="020F0502020204030204" pitchFamily="34" charset="0"/>
                <a:cs typeface="Calibri" panose="020F0502020204030204" pitchFamily="34" charset="0"/>
              </a:rPr>
              <a:t>exon</a:t>
            </a:r>
            <a:r>
              <a:rPr lang="vi-VN" sz="2000" i="1" u="none" strike="noStrike" baseline="0" dirty="0">
                <a:latin typeface="Calibri" panose="020F0502020204030204" pitchFamily="34" charset="0"/>
                <a:cs typeface="Calibri" panose="020F0502020204030204" pitchFamily="34" charset="0"/>
              </a:rPr>
              <a:t>) trong </a:t>
            </a:r>
            <a:r>
              <a:rPr lang="vi-VN" sz="2000" i="1" u="none" strike="noStrike" baseline="0" dirty="0" err="1">
                <a:latin typeface="Calibri" panose="020F0502020204030204" pitchFamily="34" charset="0"/>
                <a:cs typeface="Calibri" panose="020F0502020204030204" pitchFamily="34" charset="0"/>
              </a:rPr>
              <a:t>gen</a:t>
            </a:r>
            <a:r>
              <a:rPr lang="vi-VN" sz="2000" i="1" u="none" strike="noStrike" baseline="0" dirty="0">
                <a:latin typeface="Calibri" panose="020F0502020204030204" pitchFamily="34" charset="0"/>
                <a:cs typeface="Calibri" panose="020F0502020204030204" pitchFamily="34" charset="0"/>
              </a:rPr>
              <a:t> mà </a:t>
            </a:r>
            <a:r>
              <a:rPr lang="en-US" sz="2000" i="1" u="none" strike="noStrike" baseline="0" dirty="0" err="1">
                <a:latin typeface="Calibri" panose="020F0502020204030204" pitchFamily="34" charset="0"/>
                <a:cs typeface="Calibri" panose="020F0502020204030204" pitchFamily="34" charset="0"/>
              </a:rPr>
              <a:t>mất</a:t>
            </a:r>
            <a:r>
              <a:rPr lang="en-US" sz="2000" i="1" u="none" strike="noStrike" baseline="0" dirty="0">
                <a:latin typeface="Calibri" panose="020F0502020204030204" pitchFamily="34" charset="0"/>
                <a:cs typeface="Calibri" panose="020F0502020204030204" pitchFamily="34" charset="0"/>
              </a:rPr>
              <a:t> </a:t>
            </a:r>
            <a:r>
              <a:rPr lang="en-US" sz="2000" i="1" u="none" strike="noStrike" baseline="0" dirty="0" err="1">
                <a:latin typeface="Calibri" panose="020F0502020204030204" pitchFamily="34" charset="0"/>
                <a:cs typeface="Calibri" panose="020F0502020204030204" pitchFamily="34" charset="0"/>
              </a:rPr>
              <a:t>chức</a:t>
            </a:r>
            <a:r>
              <a:rPr lang="en-US" sz="2000" i="1" u="none" strike="noStrike" baseline="0" dirty="0">
                <a:latin typeface="Calibri" panose="020F0502020204030204" pitchFamily="34" charset="0"/>
                <a:cs typeface="Calibri" panose="020F0502020204030204" pitchFamily="34" charset="0"/>
              </a:rPr>
              <a:t> </a:t>
            </a:r>
            <a:r>
              <a:rPr lang="en-US" sz="2000" i="1" u="none" strike="noStrike" baseline="0" dirty="0" err="1">
                <a:latin typeface="Calibri" panose="020F0502020204030204" pitchFamily="34" charset="0"/>
                <a:cs typeface="Calibri" panose="020F0502020204030204" pitchFamily="34" charset="0"/>
              </a:rPr>
              <a:t>năng</a:t>
            </a:r>
            <a:r>
              <a:rPr lang="en-US" sz="2000" i="1" u="none" strike="noStrike" baseline="0" dirty="0">
                <a:latin typeface="Calibri" panose="020F0502020204030204" pitchFamily="34" charset="0"/>
                <a:cs typeface="Calibri" panose="020F0502020204030204" pitchFamily="34" charset="0"/>
              </a:rPr>
              <a:t> gen (</a:t>
            </a:r>
            <a:r>
              <a:rPr lang="vi-VN" sz="2000" i="1" u="none" strike="noStrike" baseline="0" dirty="0">
                <a:latin typeface="Calibri" panose="020F0502020204030204" pitchFamily="34" charset="0"/>
                <a:cs typeface="Calibri" panose="020F0502020204030204" pitchFamily="34" charset="0"/>
              </a:rPr>
              <a:t>LOF</a:t>
            </a:r>
            <a:r>
              <a:rPr lang="en-US" sz="2000" i="1" u="none" strike="noStrike" baseline="0" dirty="0">
                <a:latin typeface="Calibri" panose="020F0502020204030204" pitchFamily="34" charset="0"/>
                <a:cs typeface="Calibri" panose="020F0502020204030204" pitchFamily="34" charset="0"/>
              </a:rPr>
              <a:t>)</a:t>
            </a:r>
            <a:r>
              <a:rPr lang="vi-VN" sz="2000" i="1" u="none" strike="noStrike" baseline="0" dirty="0">
                <a:latin typeface="Calibri" panose="020F0502020204030204" pitchFamily="34" charset="0"/>
                <a:cs typeface="Calibri" panose="020F0502020204030204" pitchFamily="34" charset="0"/>
              </a:rPr>
              <a:t> là cơ chế gây bệnh đã biết</a:t>
            </a:r>
            <a:endParaRPr lang="en-US" sz="2000" i="1" u="none" strike="noStrike" baseline="0" dirty="0">
              <a:latin typeface="Calibri" panose="020F0502020204030204" pitchFamily="34" charset="0"/>
              <a:cs typeface="Calibri" panose="020F0502020204030204" pitchFamily="34" charset="0"/>
            </a:endParaRPr>
          </a:p>
          <a:p>
            <a:pPr algn="l"/>
            <a:endParaRPr lang="en-US" sz="2000" dirty="0">
              <a:latin typeface="Calibri" panose="020F0502020204030204" pitchFamily="34" charset="0"/>
              <a:cs typeface="Calibri" panose="020F0502020204030204" pitchFamily="34" charset="0"/>
            </a:endParaRPr>
          </a:p>
          <a:p>
            <a:pPr algn="l"/>
            <a:r>
              <a:rPr lang="en-US" sz="2000" b="1" dirty="0" err="1">
                <a:latin typeface="Calibri" panose="020F0502020204030204" pitchFamily="34" charset="0"/>
                <a:cs typeface="Calibri" panose="020F0502020204030204" pitchFamily="34" charset="0"/>
              </a:rPr>
              <a:t>Mạnh</a:t>
            </a:r>
            <a:endParaRPr lang="en-US" sz="2000" b="1" i="0" u="none" strike="noStrike" baseline="0" dirty="0">
              <a:latin typeface="Calibri" panose="020F0502020204030204" pitchFamily="34" charset="0"/>
              <a:cs typeface="Calibri" panose="020F0502020204030204" pitchFamily="34" charset="0"/>
            </a:endParaRPr>
          </a:p>
          <a:p>
            <a:pPr algn="l"/>
            <a:r>
              <a:rPr lang="vi-VN" sz="2000" b="0" i="0" u="none" strike="noStrike" baseline="0" dirty="0">
                <a:solidFill>
                  <a:srgbClr val="C00000"/>
                </a:solidFill>
                <a:latin typeface="Calibri" panose="020F0502020204030204" pitchFamily="34" charset="0"/>
                <a:cs typeface="Calibri" panose="020F0502020204030204" pitchFamily="34" charset="0"/>
              </a:rPr>
              <a:t>PS1</a:t>
            </a:r>
            <a:r>
              <a:rPr lang="vi-VN" sz="2000" b="0" i="0" u="none" strike="noStrike" baseline="0" dirty="0">
                <a:latin typeface="Calibri" panose="020F0502020204030204" pitchFamily="34" charset="0"/>
                <a:cs typeface="Calibri" panose="020F0502020204030204" pitchFamily="34" charset="0"/>
              </a:rPr>
              <a:t> Thay đổi </a:t>
            </a:r>
            <a:r>
              <a:rPr lang="vi-VN" sz="2000" b="0" i="0" u="none" strike="noStrike" baseline="0" dirty="0" err="1">
                <a:latin typeface="Calibri" panose="020F0502020204030204" pitchFamily="34" charset="0"/>
                <a:cs typeface="Calibri" panose="020F0502020204030204" pitchFamily="34" charset="0"/>
              </a:rPr>
              <a:t>axit</a:t>
            </a:r>
            <a:r>
              <a:rPr lang="vi-VN" sz="2000" b="0" i="0" u="none" strike="noStrike" baseline="0" dirty="0">
                <a:latin typeface="Calibri" panose="020F0502020204030204" pitchFamily="34" charset="0"/>
                <a:cs typeface="Calibri" panose="020F0502020204030204" pitchFamily="34" charset="0"/>
              </a:rPr>
              <a:t> </a:t>
            </a:r>
            <a:r>
              <a:rPr lang="vi-VN" sz="2000" b="0" i="0" u="none" strike="noStrike" baseline="0" dirty="0" err="1">
                <a:latin typeface="Calibri" panose="020F0502020204030204" pitchFamily="34" charset="0"/>
                <a:cs typeface="Calibri" panose="020F0502020204030204" pitchFamily="34" charset="0"/>
              </a:rPr>
              <a:t>amin</a:t>
            </a:r>
            <a:r>
              <a:rPr lang="vi-VN" sz="2000" b="0" i="0" u="none" strike="noStrike" baseline="0" dirty="0">
                <a:latin typeface="Calibri" panose="020F0502020204030204" pitchFamily="34" charset="0"/>
                <a:cs typeface="Calibri" panose="020F0502020204030204" pitchFamily="34" charset="0"/>
              </a:rPr>
              <a:t> tương tự như một biến thể gây bệnh đã được thiết lập trước đó bất kể thay đổi </a:t>
            </a:r>
            <a:r>
              <a:rPr lang="vi-VN" sz="2000" b="0" i="0" u="none" strike="noStrike" baseline="0" dirty="0" err="1">
                <a:latin typeface="Calibri" panose="020F0502020204030204" pitchFamily="34" charset="0"/>
                <a:cs typeface="Calibri" panose="020F0502020204030204" pitchFamily="34" charset="0"/>
              </a:rPr>
              <a:t>nucleotide</a:t>
            </a:r>
            <a:endParaRPr lang="en-US" sz="2000" b="0" i="0" u="none" strike="noStrike" baseline="0" dirty="0">
              <a:latin typeface="Calibri" panose="020F0502020204030204" pitchFamily="34" charset="0"/>
              <a:cs typeface="Calibri" panose="020F0502020204030204" pitchFamily="34" charset="0"/>
            </a:endParaRPr>
          </a:p>
          <a:p>
            <a:pPr algn="l"/>
            <a:r>
              <a:rPr lang="en-US" dirty="0">
                <a:latin typeface="FrutigerLTPro-Light"/>
              </a:rPr>
              <a:t>VD</a:t>
            </a:r>
            <a:r>
              <a:rPr lang="en-US" sz="1800" b="0" i="0" u="none" strike="noStrike" baseline="0" dirty="0">
                <a:latin typeface="FrutigerLTPro-Light"/>
              </a:rPr>
              <a:t>: Val</a:t>
            </a:r>
            <a:r>
              <a:rPr lang="en-US" dirty="0">
                <a:latin typeface="Symbol" panose="05050102010706020507" pitchFamily="18" charset="2"/>
              </a:rPr>
              <a:t> -&gt; </a:t>
            </a:r>
            <a:r>
              <a:rPr lang="en-US" sz="1800" b="0" i="0" u="none" strike="noStrike" baseline="0" dirty="0">
                <a:latin typeface="FrutigerLTPro-Light"/>
              </a:rPr>
              <a:t>Leu </a:t>
            </a:r>
            <a:r>
              <a:rPr lang="en-US" dirty="0" err="1">
                <a:latin typeface="FrutigerLTPro-Light"/>
              </a:rPr>
              <a:t>gây</a:t>
            </a:r>
            <a:r>
              <a:rPr lang="en-US" dirty="0">
                <a:latin typeface="FrutigerLTPro-Light"/>
              </a:rPr>
              <a:t> </a:t>
            </a:r>
            <a:r>
              <a:rPr lang="en-US" dirty="0" err="1">
                <a:latin typeface="FrutigerLTPro-Light"/>
              </a:rPr>
              <a:t>ra</a:t>
            </a:r>
            <a:r>
              <a:rPr lang="en-US" dirty="0">
                <a:latin typeface="FrutigerLTPro-Light"/>
              </a:rPr>
              <a:t> </a:t>
            </a:r>
            <a:r>
              <a:rPr lang="en-US" dirty="0" err="1">
                <a:latin typeface="FrutigerLTPro-Light"/>
              </a:rPr>
              <a:t>bởi</a:t>
            </a:r>
            <a:r>
              <a:rPr lang="en-US" dirty="0">
                <a:latin typeface="FrutigerLTPro-Light"/>
              </a:rPr>
              <a:t> </a:t>
            </a:r>
            <a:r>
              <a:rPr lang="en-US" dirty="0" err="1">
                <a:latin typeface="FrutigerLTPro-Light"/>
              </a:rPr>
              <a:t>thay</a:t>
            </a:r>
            <a:r>
              <a:rPr lang="en-US" dirty="0">
                <a:latin typeface="FrutigerLTPro-Light"/>
              </a:rPr>
              <a:t> </a:t>
            </a:r>
            <a:r>
              <a:rPr lang="en-US" dirty="0" err="1">
                <a:latin typeface="FrutigerLTPro-Light"/>
              </a:rPr>
              <a:t>đổi</a:t>
            </a:r>
            <a:r>
              <a:rPr lang="en-US" dirty="0">
                <a:latin typeface="FrutigerLTPro-Light"/>
              </a:rPr>
              <a:t> </a:t>
            </a:r>
            <a:r>
              <a:rPr lang="en-US" dirty="0" err="1">
                <a:latin typeface="FrutigerLTPro-Light"/>
              </a:rPr>
              <a:t>nucleotid</a:t>
            </a:r>
            <a:r>
              <a:rPr lang="en-US" dirty="0">
                <a:latin typeface="FrutigerLTPro-Light"/>
              </a:rPr>
              <a:t> </a:t>
            </a:r>
            <a:r>
              <a:rPr lang="en-US" sz="1800" b="0" i="0" u="none" strike="noStrike" baseline="0" dirty="0">
                <a:latin typeface="FrutigerLTPro-Light"/>
              </a:rPr>
              <a:t>G&gt;C or G&gt;T </a:t>
            </a:r>
            <a:r>
              <a:rPr lang="en-US" dirty="0" err="1">
                <a:latin typeface="FrutigerLTPro-Light"/>
              </a:rPr>
              <a:t>trong</a:t>
            </a:r>
            <a:r>
              <a:rPr lang="en-US" dirty="0">
                <a:latin typeface="FrutigerLTPro-Light"/>
              </a:rPr>
              <a:t> </a:t>
            </a:r>
            <a:r>
              <a:rPr lang="en-US" dirty="0" err="1">
                <a:latin typeface="FrutigerLTPro-Light"/>
              </a:rPr>
              <a:t>cùng</a:t>
            </a:r>
            <a:r>
              <a:rPr lang="en-US" dirty="0">
                <a:latin typeface="FrutigerLTPro-Light"/>
              </a:rPr>
              <a:t> 1 </a:t>
            </a:r>
            <a:r>
              <a:rPr lang="en-US" sz="1800" b="0" i="0" u="none" strike="noStrike" baseline="0" dirty="0">
                <a:latin typeface="FrutigerLTPro-Light"/>
              </a:rPr>
              <a:t>codon</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36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903448" y="1324837"/>
            <a:ext cx="8124825" cy="0"/>
          </a:xfrm>
          <a:prstGeom prst="line">
            <a:avLst/>
          </a:prstGeom>
          <a:ln>
            <a:solidFill>
              <a:srgbClr val="20488C"/>
            </a:solidFill>
          </a:ln>
          <a:effectLst/>
        </p:spPr>
        <p:style>
          <a:lnRef idx="2">
            <a:schemeClr val="accent1"/>
          </a:lnRef>
          <a:fillRef idx="0">
            <a:schemeClr val="accent1"/>
          </a:fillRef>
          <a:effectRef idx="1">
            <a:schemeClr val="accent1"/>
          </a:effectRef>
          <a:fontRef idx="minor">
            <a:schemeClr val="tx1"/>
          </a:fontRef>
        </p:style>
      </p:cxnSp>
      <p:sp>
        <p:nvSpPr>
          <p:cNvPr id="21522" name="Title 1"/>
          <p:cNvSpPr txBox="1">
            <a:spLocks/>
          </p:cNvSpPr>
          <p:nvPr/>
        </p:nvSpPr>
        <p:spPr bwMode="auto">
          <a:xfrm>
            <a:off x="1136556" y="351106"/>
            <a:ext cx="1090674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200" b="1" dirty="0" err="1">
                <a:latin typeface="Arial" charset="0"/>
                <a:cs typeface="Arial" charset="0"/>
              </a:rPr>
              <a:t>Tần</a:t>
            </a:r>
            <a:r>
              <a:rPr lang="en-US" sz="3200" b="1" dirty="0">
                <a:latin typeface="Arial" charset="0"/>
                <a:cs typeface="Arial" charset="0"/>
              </a:rPr>
              <a:t> </a:t>
            </a:r>
            <a:r>
              <a:rPr lang="en-US" sz="3200" b="1" dirty="0" err="1">
                <a:latin typeface="Arial" charset="0"/>
                <a:cs typeface="Arial" charset="0"/>
              </a:rPr>
              <a:t>suất</a:t>
            </a:r>
            <a:r>
              <a:rPr lang="en-US" sz="3200" b="1" dirty="0">
                <a:latin typeface="Arial" charset="0"/>
                <a:cs typeface="Arial" charset="0"/>
              </a:rPr>
              <a:t> đ</a:t>
            </a:r>
            <a:r>
              <a:rPr lang="vi-VN" sz="3200" b="1" dirty="0">
                <a:latin typeface="Arial" charset="0"/>
                <a:cs typeface="Arial" charset="0"/>
              </a:rPr>
              <a:t>ột biến: </a:t>
            </a:r>
            <a:r>
              <a:rPr lang="en-US" sz="3200" b="1" dirty="0" err="1">
                <a:latin typeface="Arial" charset="0"/>
                <a:cs typeface="Arial" charset="0"/>
              </a:rPr>
              <a:t>đồng</a:t>
            </a:r>
            <a:r>
              <a:rPr lang="en-US" sz="3200" b="1" dirty="0">
                <a:latin typeface="Arial" charset="0"/>
                <a:cs typeface="Arial" charset="0"/>
              </a:rPr>
              <a:t> </a:t>
            </a:r>
            <a:r>
              <a:rPr lang="en-US" sz="3200" b="1" dirty="0" err="1">
                <a:latin typeface="Arial" charset="0"/>
                <a:cs typeface="Arial" charset="0"/>
              </a:rPr>
              <a:t>hợp</a:t>
            </a:r>
            <a:r>
              <a:rPr lang="en-US" sz="3200" b="1" dirty="0">
                <a:latin typeface="Arial" charset="0"/>
                <a:cs typeface="Arial" charset="0"/>
              </a:rPr>
              <a:t>, </a:t>
            </a:r>
            <a:r>
              <a:rPr lang="en-US" sz="3200" b="1" dirty="0" err="1">
                <a:latin typeface="Arial" charset="0"/>
                <a:cs typeface="Arial" charset="0"/>
              </a:rPr>
              <a:t>dị</a:t>
            </a:r>
            <a:r>
              <a:rPr lang="en-US" sz="3200" b="1" dirty="0">
                <a:latin typeface="Arial" charset="0"/>
                <a:cs typeface="Arial" charset="0"/>
              </a:rPr>
              <a:t> </a:t>
            </a:r>
            <a:r>
              <a:rPr lang="en-US" sz="3200" b="1" dirty="0" err="1">
                <a:latin typeface="Arial" charset="0"/>
                <a:cs typeface="Arial" charset="0"/>
              </a:rPr>
              <a:t>hợp</a:t>
            </a:r>
            <a:r>
              <a:rPr lang="en-US" sz="3200" b="1" dirty="0">
                <a:latin typeface="Arial" charset="0"/>
                <a:cs typeface="Arial" charset="0"/>
              </a:rPr>
              <a:t>, </a:t>
            </a:r>
            <a:r>
              <a:rPr lang="vi-VN" sz="3200" b="1" dirty="0">
                <a:latin typeface="Arial" charset="0"/>
                <a:cs typeface="Arial" charset="0"/>
              </a:rPr>
              <a:t>dị hợp kép</a:t>
            </a:r>
            <a:endParaRPr lang="en-US" sz="3200" b="1" dirty="0">
              <a:latin typeface="Arial" charset="0"/>
              <a:cs typeface="Arial" charset="0"/>
            </a:endParaRPr>
          </a:p>
        </p:txBody>
      </p:sp>
      <p:grpSp>
        <p:nvGrpSpPr>
          <p:cNvPr id="4" name="Group 3">
            <a:extLst>
              <a:ext uri="{FF2B5EF4-FFF2-40B4-BE49-F238E27FC236}">
                <a16:creationId xmlns:a16="http://schemas.microsoft.com/office/drawing/2014/main" id="{6B32CBF9-A06D-9C06-939E-3D2BDA2F1316}"/>
              </a:ext>
            </a:extLst>
          </p:cNvPr>
          <p:cNvGrpSpPr/>
          <p:nvPr/>
        </p:nvGrpSpPr>
        <p:grpSpPr>
          <a:xfrm>
            <a:off x="511189" y="3588213"/>
            <a:ext cx="1368860" cy="1807812"/>
            <a:chOff x="2459354" y="2091005"/>
            <a:chExt cx="1368860" cy="1807812"/>
          </a:xfrm>
        </p:grpSpPr>
        <p:grpSp>
          <p:nvGrpSpPr>
            <p:cNvPr id="6" name="Group 5"/>
            <p:cNvGrpSpPr/>
            <p:nvPr/>
          </p:nvGrpSpPr>
          <p:grpSpPr>
            <a:xfrm>
              <a:off x="2859046" y="2091005"/>
              <a:ext cx="284739" cy="1235814"/>
              <a:chOff x="2672690" y="1230481"/>
              <a:chExt cx="284739" cy="1235814"/>
            </a:xfrm>
          </p:grpSpPr>
          <p:sp>
            <p:nvSpPr>
              <p:cNvPr id="10" name="Snip Same Side Corner Rectangle 9"/>
              <p:cNvSpPr/>
              <p:nvPr/>
            </p:nvSpPr>
            <p:spPr>
              <a:xfrm>
                <a:off x="2750702" y="1230481"/>
                <a:ext cx="147663" cy="1235814"/>
              </a:xfrm>
              <a:prstGeom prst="snip2Same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p:cNvSpPr/>
              <p:nvPr/>
            </p:nvSpPr>
            <p:spPr>
              <a:xfrm>
                <a:off x="2672690" y="1384300"/>
                <a:ext cx="284739" cy="254975"/>
              </a:xfrm>
              <a:prstGeom prst="star5">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231271" y="2095884"/>
              <a:ext cx="284739" cy="1235814"/>
              <a:chOff x="2672690" y="1230481"/>
              <a:chExt cx="284739" cy="1235814"/>
            </a:xfrm>
          </p:grpSpPr>
          <p:sp>
            <p:nvSpPr>
              <p:cNvPr id="22" name="Snip Same Side Corner Rectangle 21"/>
              <p:cNvSpPr/>
              <p:nvPr/>
            </p:nvSpPr>
            <p:spPr>
              <a:xfrm>
                <a:off x="2750702" y="1230481"/>
                <a:ext cx="147663" cy="1235814"/>
              </a:xfrm>
              <a:prstGeom prst="snip2Same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2672690" y="1384300"/>
                <a:ext cx="284739" cy="254975"/>
              </a:xfrm>
              <a:prstGeom prst="star5">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F5E767C-94E4-4161-91C7-ED3581A0DCBB}"/>
                </a:ext>
              </a:extLst>
            </p:cNvPr>
            <p:cNvSpPr txBox="1"/>
            <p:nvPr/>
          </p:nvSpPr>
          <p:spPr>
            <a:xfrm>
              <a:off x="2459354" y="3498707"/>
              <a:ext cx="1368860" cy="400110"/>
            </a:xfrm>
            <a:prstGeom prst="rect">
              <a:avLst/>
            </a:prstGeom>
            <a:noFill/>
          </p:spPr>
          <p:txBody>
            <a:bodyPr wrap="square" rtlCol="0">
              <a:spAutoFit/>
            </a:bodyPr>
            <a:lstStyle/>
            <a:p>
              <a:pPr algn="ct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endParaRPr lang="en-US" sz="2000" dirty="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09B4BA15-E2F9-0F86-58C4-8556B6CA0781}"/>
              </a:ext>
            </a:extLst>
          </p:cNvPr>
          <p:cNvGrpSpPr/>
          <p:nvPr/>
        </p:nvGrpSpPr>
        <p:grpSpPr>
          <a:xfrm>
            <a:off x="4807789" y="3506358"/>
            <a:ext cx="1751972" cy="2082999"/>
            <a:chOff x="8025680" y="2122947"/>
            <a:chExt cx="1751972" cy="2082999"/>
          </a:xfrm>
        </p:grpSpPr>
        <p:grpSp>
          <p:nvGrpSpPr>
            <p:cNvPr id="32" name="Group 31">
              <a:extLst>
                <a:ext uri="{FF2B5EF4-FFF2-40B4-BE49-F238E27FC236}">
                  <a16:creationId xmlns:a16="http://schemas.microsoft.com/office/drawing/2014/main" id="{83D3EDD4-DB36-4E2C-B17F-0E59F1C759B2}"/>
                </a:ext>
              </a:extLst>
            </p:cNvPr>
            <p:cNvGrpSpPr/>
            <p:nvPr/>
          </p:nvGrpSpPr>
          <p:grpSpPr>
            <a:xfrm>
              <a:off x="8675992" y="2146361"/>
              <a:ext cx="284739" cy="1235814"/>
              <a:chOff x="2672690" y="1230481"/>
              <a:chExt cx="284739" cy="1235814"/>
            </a:xfrm>
          </p:grpSpPr>
          <p:sp>
            <p:nvSpPr>
              <p:cNvPr id="33" name="Snip Same Side Corner Rectangle 21">
                <a:extLst>
                  <a:ext uri="{FF2B5EF4-FFF2-40B4-BE49-F238E27FC236}">
                    <a16:creationId xmlns:a16="http://schemas.microsoft.com/office/drawing/2014/main" id="{C94E82B4-639D-4414-9F5B-C5A795CB02B8}"/>
                  </a:ext>
                </a:extLst>
              </p:cNvPr>
              <p:cNvSpPr/>
              <p:nvPr/>
            </p:nvSpPr>
            <p:spPr>
              <a:xfrm>
                <a:off x="2750702" y="1230481"/>
                <a:ext cx="147663" cy="1235814"/>
              </a:xfrm>
              <a:prstGeom prst="snip2Same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22">
                <a:extLst>
                  <a:ext uri="{FF2B5EF4-FFF2-40B4-BE49-F238E27FC236}">
                    <a16:creationId xmlns:a16="http://schemas.microsoft.com/office/drawing/2014/main" id="{C8A38882-7C96-4DA5-9D9C-21B8308E53B3}"/>
                  </a:ext>
                </a:extLst>
              </p:cNvPr>
              <p:cNvSpPr/>
              <p:nvPr/>
            </p:nvSpPr>
            <p:spPr>
              <a:xfrm>
                <a:off x="2672690" y="1384300"/>
                <a:ext cx="284739" cy="254975"/>
              </a:xfrm>
              <a:prstGeom prst="star5">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74B65C1-1BDD-F06E-CF0C-398A82F23D3B}"/>
                </a:ext>
              </a:extLst>
            </p:cNvPr>
            <p:cNvGrpSpPr/>
            <p:nvPr/>
          </p:nvGrpSpPr>
          <p:grpSpPr>
            <a:xfrm>
              <a:off x="8025680" y="2122947"/>
              <a:ext cx="1751972" cy="2082999"/>
              <a:chOff x="8025680" y="2122947"/>
              <a:chExt cx="1751972" cy="2082999"/>
            </a:xfrm>
          </p:grpSpPr>
          <p:grpSp>
            <p:nvGrpSpPr>
              <p:cNvPr id="16" name="Group 15"/>
              <p:cNvGrpSpPr/>
              <p:nvPr/>
            </p:nvGrpSpPr>
            <p:grpSpPr>
              <a:xfrm>
                <a:off x="8974941" y="2122947"/>
                <a:ext cx="284739" cy="1235814"/>
                <a:chOff x="2672690" y="1230481"/>
                <a:chExt cx="284739" cy="1235814"/>
              </a:xfrm>
            </p:grpSpPr>
            <p:sp>
              <p:nvSpPr>
                <p:cNvPr id="17" name="Snip Same Side Corner Rectangle 16"/>
                <p:cNvSpPr/>
                <p:nvPr/>
              </p:nvSpPr>
              <p:spPr>
                <a:xfrm>
                  <a:off x="2750702" y="1230481"/>
                  <a:ext cx="147663" cy="1235814"/>
                </a:xfrm>
                <a:prstGeom prst="snip2Same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2672690" y="1975020"/>
                  <a:ext cx="284739" cy="254975"/>
                </a:xfrm>
                <a:prstGeom prst="star5">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FABBF36D-485B-41B9-9872-E5B9A2F47641}"/>
                  </a:ext>
                </a:extLst>
              </p:cNvPr>
              <p:cNvSpPr txBox="1"/>
              <p:nvPr/>
            </p:nvSpPr>
            <p:spPr>
              <a:xfrm>
                <a:off x="8025680" y="3498060"/>
                <a:ext cx="1751972" cy="707886"/>
              </a:xfrm>
              <a:prstGeom prst="rect">
                <a:avLst/>
              </a:prstGeom>
              <a:noFill/>
            </p:spPr>
            <p:txBody>
              <a:bodyPr wrap="square" rtlCol="0">
                <a:spAutoFit/>
              </a:bodyPr>
              <a:lstStyle/>
              <a:p>
                <a:pPr algn="ctr"/>
                <a:r>
                  <a:rPr lang="en-US" sz="2000" dirty="0" err="1">
                    <a:latin typeface="Arial" panose="020B0604020202020204" pitchFamily="34" charset="0"/>
                    <a:cs typeface="Arial" panose="020B0604020202020204" pitchFamily="34" charset="0"/>
                  </a:rPr>
                  <a:t>Dị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trans</a:t>
                </a:r>
              </a:p>
            </p:txBody>
          </p:sp>
        </p:grpSp>
      </p:grpSp>
      <p:sp>
        <p:nvSpPr>
          <p:cNvPr id="13" name="Right Brace 12">
            <a:extLst>
              <a:ext uri="{FF2B5EF4-FFF2-40B4-BE49-F238E27FC236}">
                <a16:creationId xmlns:a16="http://schemas.microsoft.com/office/drawing/2014/main" id="{76230708-711C-C953-4AD9-A3DD1E88FFC2}"/>
              </a:ext>
            </a:extLst>
          </p:cNvPr>
          <p:cNvSpPr/>
          <p:nvPr/>
        </p:nvSpPr>
        <p:spPr>
          <a:xfrm rot="5400000">
            <a:off x="3063872" y="3536029"/>
            <a:ext cx="545393" cy="4900380"/>
          </a:xfrm>
          <a:prstGeom prst="rightBrace">
            <a:avLst>
              <a:gd name="adj1" fmla="val 0"/>
              <a:gd name="adj2" fmla="val 477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1D3BC0B5-A78C-2746-BEF7-35EF45410D09}"/>
              </a:ext>
            </a:extLst>
          </p:cNvPr>
          <p:cNvSpPr txBox="1"/>
          <p:nvPr/>
        </p:nvSpPr>
        <p:spPr>
          <a:xfrm>
            <a:off x="988893" y="6460444"/>
            <a:ext cx="5395965" cy="369332"/>
          </a:xfrm>
          <a:prstGeom prst="rect">
            <a:avLst/>
          </a:prstGeom>
          <a:noFill/>
        </p:spPr>
        <p:txBody>
          <a:bodyPr wrap="square" rtlCol="0">
            <a:spAutoFit/>
          </a:bodyPr>
          <a:lstStyle/>
          <a:p>
            <a:r>
              <a:rPr lang="en-US" dirty="0"/>
              <a:t>BỆNH DI TRUYỀN LẶN TRÊN NST THƯỜNG/GIỚI TÍNH</a:t>
            </a:r>
          </a:p>
        </p:txBody>
      </p:sp>
      <p:pic>
        <p:nvPicPr>
          <p:cNvPr id="24" name="Picture 23" descr="G1307_GAA.png">
            <a:extLst>
              <a:ext uri="{FF2B5EF4-FFF2-40B4-BE49-F238E27FC236}">
                <a16:creationId xmlns:a16="http://schemas.microsoft.com/office/drawing/2014/main" id="{8A63CCE5-2D39-6587-5559-8A22219ED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489" y="1869705"/>
            <a:ext cx="3323121" cy="1184939"/>
          </a:xfrm>
          <a:prstGeom prst="rect">
            <a:avLst/>
          </a:prstGeom>
        </p:spPr>
      </p:pic>
      <p:grpSp>
        <p:nvGrpSpPr>
          <p:cNvPr id="3" name="Group 2">
            <a:extLst>
              <a:ext uri="{FF2B5EF4-FFF2-40B4-BE49-F238E27FC236}">
                <a16:creationId xmlns:a16="http://schemas.microsoft.com/office/drawing/2014/main" id="{B5339FF6-5B6C-28D2-18E1-917679E872CF}"/>
              </a:ext>
            </a:extLst>
          </p:cNvPr>
          <p:cNvGrpSpPr/>
          <p:nvPr/>
        </p:nvGrpSpPr>
        <p:grpSpPr>
          <a:xfrm>
            <a:off x="8133299" y="1918509"/>
            <a:ext cx="3598600" cy="4911267"/>
            <a:chOff x="8133299" y="1918509"/>
            <a:chExt cx="3598600" cy="4911267"/>
          </a:xfrm>
        </p:grpSpPr>
        <p:grpSp>
          <p:nvGrpSpPr>
            <p:cNvPr id="7" name="Group 6">
              <a:extLst>
                <a:ext uri="{FF2B5EF4-FFF2-40B4-BE49-F238E27FC236}">
                  <a16:creationId xmlns:a16="http://schemas.microsoft.com/office/drawing/2014/main" id="{A079ED53-AB29-F781-18A1-47D122F348E0}"/>
                </a:ext>
              </a:extLst>
            </p:cNvPr>
            <p:cNvGrpSpPr/>
            <p:nvPr/>
          </p:nvGrpSpPr>
          <p:grpSpPr>
            <a:xfrm>
              <a:off x="9031365" y="3574151"/>
              <a:ext cx="1368860" cy="1789743"/>
              <a:chOff x="5473711" y="2099260"/>
              <a:chExt cx="1368860" cy="1789743"/>
            </a:xfrm>
          </p:grpSpPr>
          <p:sp>
            <p:nvSpPr>
              <p:cNvPr id="12" name="Snip Same Side Corner Rectangle 11"/>
              <p:cNvSpPr/>
              <p:nvPr/>
            </p:nvSpPr>
            <p:spPr>
              <a:xfrm>
                <a:off x="6301114" y="2099260"/>
                <a:ext cx="147663" cy="1235814"/>
              </a:xfrm>
              <a:prstGeom prst="snip2Same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67E50D2-6589-4B11-A622-D20B90979F99}"/>
                  </a:ext>
                </a:extLst>
              </p:cNvPr>
              <p:cNvGrpSpPr/>
              <p:nvPr/>
            </p:nvGrpSpPr>
            <p:grpSpPr>
              <a:xfrm>
                <a:off x="5873403" y="2113322"/>
                <a:ext cx="284739" cy="1235814"/>
                <a:chOff x="2672690" y="1230481"/>
                <a:chExt cx="284739" cy="1235814"/>
              </a:xfrm>
            </p:grpSpPr>
            <p:sp>
              <p:nvSpPr>
                <p:cNvPr id="29" name="Snip Same Side Corner Rectangle 21">
                  <a:extLst>
                    <a:ext uri="{FF2B5EF4-FFF2-40B4-BE49-F238E27FC236}">
                      <a16:creationId xmlns:a16="http://schemas.microsoft.com/office/drawing/2014/main" id="{D69C6359-EE26-435B-9D42-895632F24034}"/>
                    </a:ext>
                  </a:extLst>
                </p:cNvPr>
                <p:cNvSpPr/>
                <p:nvPr/>
              </p:nvSpPr>
              <p:spPr>
                <a:xfrm>
                  <a:off x="2750702" y="1230481"/>
                  <a:ext cx="147663" cy="1235814"/>
                </a:xfrm>
                <a:prstGeom prst="snip2Same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22">
                  <a:extLst>
                    <a:ext uri="{FF2B5EF4-FFF2-40B4-BE49-F238E27FC236}">
                      <a16:creationId xmlns:a16="http://schemas.microsoft.com/office/drawing/2014/main" id="{80B2885B-2520-4551-A0D9-A834FC9C403B}"/>
                    </a:ext>
                  </a:extLst>
                </p:cNvPr>
                <p:cNvSpPr/>
                <p:nvPr/>
              </p:nvSpPr>
              <p:spPr>
                <a:xfrm>
                  <a:off x="2672690" y="1384300"/>
                  <a:ext cx="284739" cy="254975"/>
                </a:xfrm>
                <a:prstGeom prst="star5">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1289B6A5-52B2-44F0-9B3F-FB9B72A0F1A3}"/>
                  </a:ext>
                </a:extLst>
              </p:cNvPr>
              <p:cNvSpPr txBox="1"/>
              <p:nvPr/>
            </p:nvSpPr>
            <p:spPr>
              <a:xfrm>
                <a:off x="5473711" y="3488893"/>
                <a:ext cx="1368860" cy="400110"/>
              </a:xfrm>
              <a:prstGeom prst="rect">
                <a:avLst/>
              </a:prstGeom>
              <a:noFill/>
            </p:spPr>
            <p:txBody>
              <a:bodyPr wrap="square" rtlCol="0">
                <a:spAutoFit/>
              </a:bodyPr>
              <a:lstStyle/>
              <a:p>
                <a:pPr algn="ctr"/>
                <a:r>
                  <a:rPr lang="en-US" sz="2000" dirty="0" err="1">
                    <a:latin typeface="Arial" panose="020B0604020202020204" pitchFamily="34" charset="0"/>
                    <a:cs typeface="Arial" panose="020B0604020202020204" pitchFamily="34" charset="0"/>
                  </a:rPr>
                  <a:t>Dị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endParaRPr lang="en-US" sz="2000" dirty="0">
                  <a:latin typeface="Arial" panose="020B0604020202020204" pitchFamily="34" charset="0"/>
                  <a:cs typeface="Arial" panose="020B0604020202020204" pitchFamily="34" charset="0"/>
                </a:endParaRPr>
              </a:p>
            </p:txBody>
          </p:sp>
        </p:grpSp>
        <p:sp>
          <p:nvSpPr>
            <p:cNvPr id="14" name="Right Brace 13">
              <a:extLst>
                <a:ext uri="{FF2B5EF4-FFF2-40B4-BE49-F238E27FC236}">
                  <a16:creationId xmlns:a16="http://schemas.microsoft.com/office/drawing/2014/main" id="{27837A50-7C40-DB1E-CF91-DB7A308F87C5}"/>
                </a:ext>
              </a:extLst>
            </p:cNvPr>
            <p:cNvSpPr/>
            <p:nvPr/>
          </p:nvSpPr>
          <p:spPr>
            <a:xfrm rot="5400000">
              <a:off x="9765989" y="4952515"/>
              <a:ext cx="185556" cy="1947837"/>
            </a:xfrm>
            <a:prstGeom prst="rightBrace">
              <a:avLst>
                <a:gd name="adj1" fmla="val 0"/>
                <a:gd name="adj2" fmla="val 477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8A868423-1091-4C23-7E5E-557DDC5B2B41}"/>
                </a:ext>
              </a:extLst>
            </p:cNvPr>
            <p:cNvSpPr txBox="1"/>
            <p:nvPr/>
          </p:nvSpPr>
          <p:spPr>
            <a:xfrm>
              <a:off x="8538301" y="6183445"/>
              <a:ext cx="2936260" cy="646331"/>
            </a:xfrm>
            <a:prstGeom prst="rect">
              <a:avLst/>
            </a:prstGeom>
            <a:noFill/>
          </p:spPr>
          <p:txBody>
            <a:bodyPr wrap="square" rtlCol="0">
              <a:spAutoFit/>
            </a:bodyPr>
            <a:lstStyle/>
            <a:p>
              <a:pPr algn="ctr"/>
              <a:r>
                <a:rPr lang="en-US" dirty="0"/>
                <a:t>BỆNH DI TRUYỀN TRỘI TRÊN NST THƯỜNG/GIỚI TÍNH</a:t>
              </a:r>
            </a:p>
          </p:txBody>
        </p:sp>
        <p:pic>
          <p:nvPicPr>
            <p:cNvPr id="26" name="Picture 25" descr="A picture containing text&#10;&#10;Description automatically generated">
              <a:extLst>
                <a:ext uri="{FF2B5EF4-FFF2-40B4-BE49-F238E27FC236}">
                  <a16:creationId xmlns:a16="http://schemas.microsoft.com/office/drawing/2014/main" id="{05AB3AA3-B7BB-B34F-D843-7808B46AD9DC}"/>
                </a:ext>
              </a:extLst>
            </p:cNvPr>
            <p:cNvPicPr>
              <a:picLocks noChangeAspect="1"/>
            </p:cNvPicPr>
            <p:nvPr/>
          </p:nvPicPr>
          <p:blipFill>
            <a:blip r:embed="rId4"/>
            <a:stretch>
              <a:fillRect/>
            </a:stretch>
          </p:blipFill>
          <p:spPr>
            <a:xfrm>
              <a:off x="8133299" y="1918509"/>
              <a:ext cx="3598600" cy="1029710"/>
            </a:xfrm>
            <a:prstGeom prst="rect">
              <a:avLst/>
            </a:prstGeom>
          </p:spPr>
        </p:pic>
      </p:grpSp>
      <p:pic>
        <p:nvPicPr>
          <p:cNvPr id="28" name="Content Placeholder 6" descr="Table&#10;&#10;Description automatically generated">
            <a:extLst>
              <a:ext uri="{FF2B5EF4-FFF2-40B4-BE49-F238E27FC236}">
                <a16:creationId xmlns:a16="http://schemas.microsoft.com/office/drawing/2014/main" id="{A3650B46-51D6-1E54-40E2-A005DE21D2D8}"/>
              </a:ext>
            </a:extLst>
          </p:cNvPr>
          <p:cNvPicPr>
            <a:picLocks noGrp="1" noChangeAspect="1"/>
          </p:cNvPicPr>
          <p:nvPr>
            <p:ph idx="1"/>
          </p:nvPr>
        </p:nvPicPr>
        <p:blipFill>
          <a:blip r:embed="rId5"/>
          <a:stretch>
            <a:fillRect/>
          </a:stretch>
        </p:blipFill>
        <p:spPr>
          <a:xfrm>
            <a:off x="364336" y="1892064"/>
            <a:ext cx="2766858" cy="1421231"/>
          </a:xfrm>
        </p:spPr>
      </p:pic>
    </p:spTree>
    <p:extLst>
      <p:ext uri="{BB962C8B-B14F-4D97-AF65-F5344CB8AC3E}">
        <p14:creationId xmlns:p14="http://schemas.microsoft.com/office/powerpoint/2010/main" val="13399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318616" y="827349"/>
            <a:ext cx="11554767" cy="1325563"/>
          </a:xfrm>
        </p:spPr>
        <p:txBody>
          <a:bodyPr>
            <a:noAutofit/>
          </a:bodyPr>
          <a:lstStyle/>
          <a:p>
            <a:pPr lvl="0" algn="ctr"/>
            <a:r>
              <a:rPr lang="en-US" sz="3600" b="1" dirty="0">
                <a:solidFill>
                  <a:srgbClr val="0070C0"/>
                </a:solidFill>
                <a:latin typeface="Calibri" panose="020F0502020204030204" pitchFamily="34" charset="0"/>
                <a:cs typeface="Calibri" panose="020F0502020204030204" pitchFamily="34" charset="0"/>
              </a:rPr>
              <a:t>3. ĐÁNH GIÁ KHẢ NĂNG GÂY BỆNH CỦA BIẾN THỂ</a:t>
            </a:r>
            <a:br>
              <a:rPr lang="en-US" sz="36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(FAMILY SEGREGATION STUDY)</a:t>
            </a:r>
            <a:br>
              <a:rPr lang="en-US" sz="32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 </a:t>
            </a: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F3A87C8-26FC-5DF5-374B-2C4F78241B6A}"/>
              </a:ext>
            </a:extLst>
          </p:cNvPr>
          <p:cNvSpPr txBox="1"/>
          <p:nvPr/>
        </p:nvSpPr>
        <p:spPr>
          <a:xfrm>
            <a:off x="572756" y="1879042"/>
            <a:ext cx="1109338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202124"/>
                </a:solidFill>
                <a:latin typeface="Calibri" panose="020F0502020204030204" pitchFamily="34" charset="0"/>
                <a:cs typeface="Calibri" panose="020F0502020204030204" pitchFamily="34" charset="0"/>
              </a:rPr>
              <a:t>N</a:t>
            </a:r>
            <a:r>
              <a:rPr kumimoji="0" lang="vi-VN"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ghiên</a:t>
            </a:r>
            <a:r>
              <a:rPr kumimoji="0" lang="vi-VN"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cứu về sự phân ly </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(FSS): </a:t>
            </a:r>
            <a:r>
              <a:rPr kumimoji="0" lang="vi-VN"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các thành viên trong gia đình được xác định kiểu </a:t>
            </a:r>
            <a:r>
              <a:rPr kumimoji="0" lang="vi-VN"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gen</a:t>
            </a:r>
            <a:r>
              <a:rPr kumimoji="0" lang="vi-VN"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để xác định xem một biến thể có cùng phân ly với bệnh hay không có thể là một bằng chứng mạnh mẽ để hỗ trợ hoặc bác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bỏ</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tính</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gây</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bệnh</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của</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biến</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thể</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Đột</a:t>
            </a:r>
            <a:r>
              <a:rPr kumimoji="0" lang="en-US" altLang="en-US" sz="20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biế</a:t>
            </a:r>
            <a:r>
              <a:rPr lang="en-US" altLang="en-US" sz="2000" dirty="0" err="1">
                <a:solidFill>
                  <a:srgbClr val="202124"/>
                </a:solidFill>
                <a:latin typeface="Calibri" panose="020F0502020204030204" pitchFamily="34" charset="0"/>
                <a:cs typeface="Calibri" panose="020F0502020204030204" pitchFamily="34" charset="0"/>
              </a:rPr>
              <a:t>n</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chưa</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rõ</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chức</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năng</a:t>
            </a:r>
            <a:r>
              <a:rPr lang="en-US" altLang="en-US" sz="2000" dirty="0">
                <a:solidFill>
                  <a:srgbClr val="202124"/>
                </a:solidFill>
                <a:latin typeface="Calibri" panose="020F0502020204030204" pitchFamily="34" charset="0"/>
                <a:cs typeface="Calibri" panose="020F0502020204030204" pitchFamily="34" charset="0"/>
              </a:rPr>
              <a:t> –VUS). </a:t>
            </a:r>
            <a:r>
              <a:rPr lang="en-US" altLang="en-US" sz="2000" dirty="0" err="1">
                <a:solidFill>
                  <a:srgbClr val="202124"/>
                </a:solidFill>
                <a:latin typeface="Calibri" panose="020F0502020204030204" pitchFamily="34" charset="0"/>
                <a:cs typeface="Calibri" panose="020F0502020204030204" pitchFamily="34" charset="0"/>
              </a:rPr>
              <a:t>Áp</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dụng</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cho</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bệnh</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trội</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và</a:t>
            </a:r>
            <a:r>
              <a:rPr lang="en-US" altLang="en-US" sz="2000" dirty="0">
                <a:solidFill>
                  <a:srgbClr val="202124"/>
                </a:solidFill>
                <a:latin typeface="Calibri" panose="020F0502020204030204" pitchFamily="34" charset="0"/>
                <a:cs typeface="Calibri" panose="020F0502020204030204" pitchFamily="34" charset="0"/>
              </a:rPr>
              <a:t> </a:t>
            </a:r>
            <a:r>
              <a:rPr lang="en-US" altLang="en-US" sz="2000" dirty="0" err="1">
                <a:solidFill>
                  <a:srgbClr val="202124"/>
                </a:solidFill>
                <a:latin typeface="Calibri" panose="020F0502020204030204" pitchFamily="34" charset="0"/>
                <a:cs typeface="Calibri" panose="020F0502020204030204" pitchFamily="34" charset="0"/>
              </a:rPr>
              <a:t>lặn</a:t>
            </a:r>
            <a:r>
              <a:rPr lang="en-US" altLang="en-US" sz="2000" dirty="0">
                <a:solidFill>
                  <a:srgbClr val="202124"/>
                </a:solidFill>
                <a:latin typeface="Calibri" panose="020F0502020204030204" pitchFamily="34" charset="0"/>
                <a:cs typeface="Calibri" panose="020F0502020204030204" pitchFamily="34" charset="0"/>
              </a:rPr>
              <a:t>. </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 name="Picture 7" descr="Diagram&#10;&#10;Description automatically generated">
            <a:extLst>
              <a:ext uri="{FF2B5EF4-FFF2-40B4-BE49-F238E27FC236}">
                <a16:creationId xmlns:a16="http://schemas.microsoft.com/office/drawing/2014/main" id="{60C5E1DD-BB0E-E63C-40E4-00AAC35EA16F}"/>
              </a:ext>
            </a:extLst>
          </p:cNvPr>
          <p:cNvPicPr>
            <a:picLocks noChangeAspect="1"/>
          </p:cNvPicPr>
          <p:nvPr/>
        </p:nvPicPr>
        <p:blipFill>
          <a:blip r:embed="rId3"/>
          <a:stretch>
            <a:fillRect/>
          </a:stretch>
        </p:blipFill>
        <p:spPr>
          <a:xfrm>
            <a:off x="676589" y="3282623"/>
            <a:ext cx="4240724" cy="2898542"/>
          </a:xfrm>
          <a:prstGeom prst="rect">
            <a:avLst/>
          </a:prstGeom>
        </p:spPr>
      </p:pic>
      <p:cxnSp>
        <p:nvCxnSpPr>
          <p:cNvPr id="11" name="Straight Arrow Connector 10">
            <a:extLst>
              <a:ext uri="{FF2B5EF4-FFF2-40B4-BE49-F238E27FC236}">
                <a16:creationId xmlns:a16="http://schemas.microsoft.com/office/drawing/2014/main" id="{5F7F4502-2A9E-A529-F961-A0F353B84D36}"/>
              </a:ext>
            </a:extLst>
          </p:cNvPr>
          <p:cNvCxnSpPr>
            <a:cxnSpLocks/>
          </p:cNvCxnSpPr>
          <p:nvPr/>
        </p:nvCxnSpPr>
        <p:spPr>
          <a:xfrm flipV="1">
            <a:off x="934497" y="5409811"/>
            <a:ext cx="422030" cy="40223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995DAF3C-F6CD-B956-B010-4A03F6642821}"/>
              </a:ext>
            </a:extLst>
          </p:cNvPr>
          <p:cNvSpPr txBox="1"/>
          <p:nvPr/>
        </p:nvSpPr>
        <p:spPr>
          <a:xfrm>
            <a:off x="5282084" y="3204605"/>
            <a:ext cx="6591299" cy="4524315"/>
          </a:xfrm>
          <a:prstGeom prst="rect">
            <a:avLst/>
          </a:prstGeom>
          <a:noFill/>
        </p:spPr>
        <p:txBody>
          <a:bodyPr wrap="square" rtlCol="0">
            <a:spAutoFit/>
          </a:bodyPr>
          <a:lstStyle/>
          <a:p>
            <a:r>
              <a:rPr lang="en-US" b="1" dirty="0" err="1"/>
              <a:t>Phân</a:t>
            </a:r>
            <a:r>
              <a:rPr lang="en-US" b="1" dirty="0"/>
              <a:t> </a:t>
            </a:r>
            <a:r>
              <a:rPr lang="en-US" b="1" dirty="0" err="1"/>
              <a:t>ly</a:t>
            </a:r>
            <a:r>
              <a:rPr lang="en-US" b="1" dirty="0"/>
              <a:t> </a:t>
            </a:r>
            <a:r>
              <a:rPr lang="en-US" b="1" dirty="0" err="1"/>
              <a:t>yếu</a:t>
            </a:r>
            <a:endParaRPr lang="en-US" b="1" dirty="0"/>
          </a:p>
          <a:p>
            <a:r>
              <a:rPr lang="en-US" dirty="0" err="1"/>
              <a:t>Bệnh</a:t>
            </a:r>
            <a:r>
              <a:rPr lang="en-US" dirty="0"/>
              <a:t> </a:t>
            </a:r>
            <a:r>
              <a:rPr lang="en-US" dirty="0" err="1"/>
              <a:t>trội</a:t>
            </a:r>
            <a:r>
              <a:rPr lang="en-US" dirty="0"/>
              <a:t>: 3 </a:t>
            </a:r>
            <a:r>
              <a:rPr lang="en-US" dirty="0" err="1"/>
              <a:t>cá</a:t>
            </a:r>
            <a:r>
              <a:rPr lang="en-US" dirty="0"/>
              <a:t> </a:t>
            </a:r>
            <a:r>
              <a:rPr lang="en-US" dirty="0" err="1"/>
              <a:t>thể</a:t>
            </a:r>
            <a:r>
              <a:rPr lang="en-US" dirty="0"/>
              <a:t> </a:t>
            </a:r>
            <a:r>
              <a:rPr lang="en-US" dirty="0" err="1"/>
              <a:t>trong</a:t>
            </a:r>
            <a:r>
              <a:rPr lang="en-US" dirty="0"/>
              <a:t> 1 </a:t>
            </a:r>
            <a:r>
              <a:rPr lang="en-US" dirty="0" err="1"/>
              <a:t>gia</a:t>
            </a:r>
            <a:r>
              <a:rPr lang="en-US" dirty="0"/>
              <a:t> </a:t>
            </a:r>
            <a:r>
              <a:rPr lang="en-US" dirty="0" err="1"/>
              <a:t>đình</a:t>
            </a:r>
            <a:r>
              <a:rPr lang="en-US" dirty="0"/>
              <a:t> </a:t>
            </a:r>
            <a:r>
              <a:rPr lang="en-US" dirty="0" err="1"/>
              <a:t>mang</a:t>
            </a:r>
            <a:r>
              <a:rPr lang="en-US" dirty="0"/>
              <a:t> </a:t>
            </a:r>
            <a:r>
              <a:rPr lang="en-US" dirty="0" err="1"/>
              <a:t>đột</a:t>
            </a:r>
            <a:r>
              <a:rPr lang="en-US" dirty="0"/>
              <a:t> </a:t>
            </a:r>
            <a:r>
              <a:rPr lang="en-US" dirty="0" err="1"/>
              <a:t>biến</a:t>
            </a:r>
            <a:r>
              <a:rPr lang="en-US" dirty="0"/>
              <a:t> </a:t>
            </a:r>
            <a:r>
              <a:rPr lang="en-US" dirty="0" err="1"/>
              <a:t>và</a:t>
            </a:r>
            <a:r>
              <a:rPr lang="en-US" dirty="0"/>
              <a:t> </a:t>
            </a:r>
            <a:r>
              <a:rPr lang="en-US" dirty="0" err="1"/>
              <a:t>mắc</a:t>
            </a:r>
            <a:r>
              <a:rPr lang="en-US" dirty="0"/>
              <a:t> </a:t>
            </a:r>
            <a:r>
              <a:rPr lang="en-US" dirty="0" err="1"/>
              <a:t>bệnh</a:t>
            </a:r>
            <a:endParaRPr lang="en-US" dirty="0"/>
          </a:p>
          <a:p>
            <a:r>
              <a:rPr lang="en-US" dirty="0" err="1"/>
              <a:t>Bệnh</a:t>
            </a:r>
            <a:r>
              <a:rPr lang="en-US" dirty="0"/>
              <a:t> </a:t>
            </a:r>
            <a:r>
              <a:rPr lang="en-US" dirty="0" err="1"/>
              <a:t>lặn</a:t>
            </a:r>
            <a:r>
              <a:rPr lang="en-US" dirty="0"/>
              <a:t>: 2 </a:t>
            </a:r>
            <a:r>
              <a:rPr lang="en-US" dirty="0" err="1"/>
              <a:t>cá</a:t>
            </a:r>
            <a:r>
              <a:rPr lang="en-US" dirty="0"/>
              <a:t> </a:t>
            </a:r>
            <a:r>
              <a:rPr lang="en-US" dirty="0" err="1"/>
              <a:t>thể</a:t>
            </a:r>
            <a:r>
              <a:rPr lang="en-US" dirty="0"/>
              <a:t> </a:t>
            </a:r>
            <a:r>
              <a:rPr lang="en-US" dirty="0" err="1"/>
              <a:t>trong</a:t>
            </a:r>
            <a:r>
              <a:rPr lang="en-US" dirty="0"/>
              <a:t> 1 </a:t>
            </a:r>
            <a:r>
              <a:rPr lang="en-US" dirty="0" err="1"/>
              <a:t>gia</a:t>
            </a:r>
            <a:r>
              <a:rPr lang="en-US" dirty="0"/>
              <a:t> </a:t>
            </a:r>
            <a:r>
              <a:rPr lang="en-US" dirty="0" err="1"/>
              <a:t>đình</a:t>
            </a:r>
            <a:r>
              <a:rPr lang="en-US" dirty="0"/>
              <a:t> </a:t>
            </a:r>
            <a:r>
              <a:rPr lang="en-US" dirty="0" err="1"/>
              <a:t>mang</a:t>
            </a:r>
            <a:r>
              <a:rPr lang="en-US" dirty="0"/>
              <a:t> 2 </a:t>
            </a:r>
            <a:r>
              <a:rPr lang="en-US" dirty="0" err="1"/>
              <a:t>đột</a:t>
            </a:r>
            <a:r>
              <a:rPr lang="en-US" dirty="0"/>
              <a:t> </a:t>
            </a:r>
            <a:r>
              <a:rPr lang="en-US" dirty="0" err="1"/>
              <a:t>biến</a:t>
            </a:r>
            <a:r>
              <a:rPr lang="en-US" dirty="0"/>
              <a:t> </a:t>
            </a:r>
            <a:r>
              <a:rPr lang="en-US" dirty="0" err="1"/>
              <a:t>dạng</a:t>
            </a:r>
            <a:r>
              <a:rPr lang="en-US" dirty="0"/>
              <a:t> trans </a:t>
            </a:r>
            <a:r>
              <a:rPr lang="en-US" dirty="0" err="1"/>
              <a:t>và</a:t>
            </a:r>
            <a:r>
              <a:rPr lang="en-US" dirty="0"/>
              <a:t> </a:t>
            </a:r>
            <a:r>
              <a:rPr lang="en-US" dirty="0" err="1"/>
              <a:t>mắc</a:t>
            </a:r>
            <a:r>
              <a:rPr lang="en-US" dirty="0"/>
              <a:t> </a:t>
            </a:r>
            <a:r>
              <a:rPr lang="en-US" dirty="0" err="1"/>
              <a:t>bệnh</a:t>
            </a:r>
            <a:endParaRPr lang="en-US" dirty="0"/>
          </a:p>
          <a:p>
            <a:r>
              <a:rPr lang="en-US" b="1" dirty="0" err="1"/>
              <a:t>Phân</a:t>
            </a:r>
            <a:r>
              <a:rPr lang="en-US" b="1" dirty="0"/>
              <a:t> </a:t>
            </a:r>
            <a:r>
              <a:rPr lang="en-US" b="1" dirty="0" err="1"/>
              <a:t>ly</a:t>
            </a:r>
            <a:r>
              <a:rPr lang="en-US" b="1" dirty="0"/>
              <a:t> </a:t>
            </a:r>
            <a:r>
              <a:rPr lang="en-US" b="1" dirty="0" err="1"/>
              <a:t>trung</a:t>
            </a:r>
            <a:r>
              <a:rPr lang="en-US" b="1" dirty="0"/>
              <a:t> </a:t>
            </a:r>
            <a:r>
              <a:rPr lang="en-US" b="1" dirty="0" err="1"/>
              <a:t>bình</a:t>
            </a:r>
            <a:endParaRPr lang="en-US" b="1" dirty="0"/>
          </a:p>
          <a:p>
            <a:r>
              <a:rPr lang="en-US" dirty="0" err="1"/>
              <a:t>Bệnh</a:t>
            </a:r>
            <a:r>
              <a:rPr lang="en-US" dirty="0"/>
              <a:t> </a:t>
            </a:r>
            <a:r>
              <a:rPr lang="en-US" dirty="0" err="1"/>
              <a:t>trội</a:t>
            </a:r>
            <a:r>
              <a:rPr lang="en-US" dirty="0"/>
              <a:t>: 6 </a:t>
            </a:r>
            <a:r>
              <a:rPr lang="en-US" dirty="0" err="1"/>
              <a:t>cá</a:t>
            </a:r>
            <a:r>
              <a:rPr lang="en-US" dirty="0"/>
              <a:t> </a:t>
            </a:r>
            <a:r>
              <a:rPr lang="en-US" dirty="0" err="1"/>
              <a:t>thể</a:t>
            </a:r>
            <a:r>
              <a:rPr lang="en-US" dirty="0"/>
              <a:t> </a:t>
            </a:r>
            <a:r>
              <a:rPr lang="en-US" dirty="0" err="1"/>
              <a:t>trong</a:t>
            </a:r>
            <a:r>
              <a:rPr lang="en-US" dirty="0"/>
              <a:t> ≥2 </a:t>
            </a:r>
            <a:r>
              <a:rPr lang="en-US" dirty="0" err="1"/>
              <a:t>gia</a:t>
            </a:r>
            <a:r>
              <a:rPr lang="en-US" dirty="0"/>
              <a:t> </a:t>
            </a:r>
            <a:r>
              <a:rPr lang="en-US" dirty="0" err="1"/>
              <a:t>đình</a:t>
            </a:r>
            <a:r>
              <a:rPr lang="en-US" dirty="0"/>
              <a:t> </a:t>
            </a:r>
            <a:r>
              <a:rPr lang="en-US" dirty="0" err="1"/>
              <a:t>mang</a:t>
            </a:r>
            <a:r>
              <a:rPr lang="en-US" dirty="0"/>
              <a:t> </a:t>
            </a:r>
            <a:r>
              <a:rPr lang="en-US" dirty="0" err="1"/>
              <a:t>đột</a:t>
            </a:r>
            <a:r>
              <a:rPr lang="en-US" dirty="0"/>
              <a:t> </a:t>
            </a:r>
            <a:r>
              <a:rPr lang="en-US" dirty="0" err="1"/>
              <a:t>biến</a:t>
            </a:r>
            <a:r>
              <a:rPr lang="en-US" dirty="0"/>
              <a:t> </a:t>
            </a:r>
            <a:r>
              <a:rPr lang="en-US" dirty="0" err="1"/>
              <a:t>và</a:t>
            </a:r>
            <a:r>
              <a:rPr lang="en-US" dirty="0"/>
              <a:t> </a:t>
            </a:r>
            <a:r>
              <a:rPr lang="en-US" dirty="0" err="1"/>
              <a:t>mắc</a:t>
            </a:r>
            <a:r>
              <a:rPr lang="en-US" dirty="0"/>
              <a:t> </a:t>
            </a:r>
            <a:r>
              <a:rPr lang="en-US" dirty="0" err="1"/>
              <a:t>bệnh</a:t>
            </a:r>
            <a:endParaRPr lang="en-US" dirty="0"/>
          </a:p>
          <a:p>
            <a:r>
              <a:rPr lang="en-US" dirty="0" err="1"/>
              <a:t>Bệnh</a:t>
            </a:r>
            <a:r>
              <a:rPr lang="en-US" dirty="0"/>
              <a:t> </a:t>
            </a:r>
            <a:r>
              <a:rPr lang="en-US" dirty="0" err="1"/>
              <a:t>lặn</a:t>
            </a:r>
            <a:r>
              <a:rPr lang="en-US" dirty="0"/>
              <a:t>: 3 </a:t>
            </a:r>
            <a:r>
              <a:rPr lang="en-US" dirty="0" err="1"/>
              <a:t>cá</a:t>
            </a:r>
            <a:r>
              <a:rPr lang="en-US" dirty="0"/>
              <a:t> </a:t>
            </a:r>
            <a:r>
              <a:rPr lang="en-US" dirty="0" err="1"/>
              <a:t>thể</a:t>
            </a:r>
            <a:r>
              <a:rPr lang="en-US" dirty="0"/>
              <a:t> </a:t>
            </a:r>
            <a:r>
              <a:rPr lang="en-US" dirty="0" err="1"/>
              <a:t>trong</a:t>
            </a:r>
            <a:r>
              <a:rPr lang="en-US" dirty="0"/>
              <a:t> ≥ 2 </a:t>
            </a:r>
            <a:r>
              <a:rPr lang="en-US" dirty="0" err="1"/>
              <a:t>gia</a:t>
            </a:r>
            <a:r>
              <a:rPr lang="en-US" dirty="0"/>
              <a:t> </a:t>
            </a:r>
            <a:r>
              <a:rPr lang="en-US" dirty="0" err="1"/>
              <a:t>đình</a:t>
            </a:r>
            <a:r>
              <a:rPr lang="en-US" dirty="0"/>
              <a:t> </a:t>
            </a:r>
            <a:r>
              <a:rPr lang="en-US" dirty="0" err="1"/>
              <a:t>mang</a:t>
            </a:r>
            <a:r>
              <a:rPr lang="en-US" dirty="0"/>
              <a:t> 2 </a:t>
            </a:r>
            <a:r>
              <a:rPr lang="en-US" dirty="0" err="1"/>
              <a:t>đột</a:t>
            </a:r>
            <a:r>
              <a:rPr lang="en-US" dirty="0"/>
              <a:t> </a:t>
            </a:r>
            <a:r>
              <a:rPr lang="en-US" dirty="0" err="1"/>
              <a:t>biến</a:t>
            </a:r>
            <a:r>
              <a:rPr lang="en-US" dirty="0"/>
              <a:t> </a:t>
            </a:r>
            <a:r>
              <a:rPr lang="en-US" dirty="0" err="1"/>
              <a:t>dạng</a:t>
            </a:r>
            <a:r>
              <a:rPr lang="en-US" dirty="0"/>
              <a:t> trans </a:t>
            </a:r>
            <a:r>
              <a:rPr lang="en-US" dirty="0" err="1"/>
              <a:t>và</a:t>
            </a:r>
            <a:r>
              <a:rPr lang="en-US" dirty="0"/>
              <a:t> </a:t>
            </a:r>
            <a:r>
              <a:rPr lang="en-US" dirty="0" err="1"/>
              <a:t>mắc</a:t>
            </a:r>
            <a:r>
              <a:rPr lang="en-US" dirty="0"/>
              <a:t> </a:t>
            </a:r>
            <a:r>
              <a:rPr lang="en-US" dirty="0" err="1"/>
              <a:t>bệnh</a:t>
            </a:r>
            <a:endParaRPr lang="en-US" dirty="0"/>
          </a:p>
          <a:p>
            <a:r>
              <a:rPr lang="en-US" b="1" dirty="0" err="1"/>
              <a:t>Phân</a:t>
            </a:r>
            <a:r>
              <a:rPr lang="en-US" b="1" dirty="0"/>
              <a:t> </a:t>
            </a:r>
            <a:r>
              <a:rPr lang="en-US" b="1" dirty="0" err="1"/>
              <a:t>ly</a:t>
            </a:r>
            <a:r>
              <a:rPr lang="en-US" b="1" dirty="0"/>
              <a:t> </a:t>
            </a:r>
            <a:r>
              <a:rPr lang="en-US" b="1" dirty="0" err="1"/>
              <a:t>mạnh</a:t>
            </a:r>
            <a:endParaRPr lang="en-US" b="1" dirty="0"/>
          </a:p>
          <a:p>
            <a:r>
              <a:rPr lang="en-US" dirty="0" err="1"/>
              <a:t>Bệnh</a:t>
            </a:r>
            <a:r>
              <a:rPr lang="en-US" dirty="0"/>
              <a:t> </a:t>
            </a:r>
            <a:r>
              <a:rPr lang="en-US" dirty="0" err="1"/>
              <a:t>trội</a:t>
            </a:r>
            <a:r>
              <a:rPr lang="en-US" dirty="0"/>
              <a:t>: 10 </a:t>
            </a:r>
            <a:r>
              <a:rPr lang="en-US" dirty="0" err="1"/>
              <a:t>cá</a:t>
            </a:r>
            <a:r>
              <a:rPr lang="en-US" dirty="0"/>
              <a:t> </a:t>
            </a:r>
            <a:r>
              <a:rPr lang="en-US" dirty="0" err="1"/>
              <a:t>thể</a:t>
            </a:r>
            <a:r>
              <a:rPr lang="en-US" dirty="0"/>
              <a:t> </a:t>
            </a:r>
            <a:r>
              <a:rPr lang="en-US" dirty="0" err="1"/>
              <a:t>trong</a:t>
            </a:r>
            <a:r>
              <a:rPr lang="en-US" dirty="0"/>
              <a:t> ≥2 </a:t>
            </a:r>
            <a:r>
              <a:rPr lang="en-US" dirty="0" err="1"/>
              <a:t>gia</a:t>
            </a:r>
            <a:r>
              <a:rPr lang="en-US" dirty="0"/>
              <a:t> </a:t>
            </a:r>
            <a:r>
              <a:rPr lang="en-US" dirty="0" err="1"/>
              <a:t>đình</a:t>
            </a:r>
            <a:r>
              <a:rPr lang="en-US" dirty="0"/>
              <a:t> </a:t>
            </a:r>
            <a:r>
              <a:rPr lang="en-US" dirty="0" err="1"/>
              <a:t>mang</a:t>
            </a:r>
            <a:r>
              <a:rPr lang="en-US" dirty="0"/>
              <a:t> </a:t>
            </a:r>
            <a:r>
              <a:rPr lang="en-US" dirty="0" err="1"/>
              <a:t>đột</a:t>
            </a:r>
            <a:r>
              <a:rPr lang="en-US" dirty="0"/>
              <a:t> </a:t>
            </a:r>
            <a:r>
              <a:rPr lang="en-US" dirty="0" err="1"/>
              <a:t>biến</a:t>
            </a:r>
            <a:r>
              <a:rPr lang="en-US" dirty="0"/>
              <a:t> </a:t>
            </a:r>
            <a:r>
              <a:rPr lang="en-US" dirty="0" err="1"/>
              <a:t>và</a:t>
            </a:r>
            <a:r>
              <a:rPr lang="en-US" dirty="0"/>
              <a:t> </a:t>
            </a:r>
            <a:r>
              <a:rPr lang="en-US" dirty="0" err="1"/>
              <a:t>mắc</a:t>
            </a:r>
            <a:r>
              <a:rPr lang="en-US" dirty="0"/>
              <a:t> </a:t>
            </a:r>
            <a:r>
              <a:rPr lang="en-US" dirty="0" err="1"/>
              <a:t>bệnh</a:t>
            </a:r>
            <a:endParaRPr lang="en-US" dirty="0"/>
          </a:p>
          <a:p>
            <a:r>
              <a:rPr lang="en-US" dirty="0" err="1"/>
              <a:t>Bệnh</a:t>
            </a:r>
            <a:r>
              <a:rPr lang="en-US" dirty="0"/>
              <a:t> </a:t>
            </a:r>
            <a:r>
              <a:rPr lang="en-US" dirty="0" err="1"/>
              <a:t>lặn</a:t>
            </a:r>
            <a:r>
              <a:rPr lang="en-US" dirty="0"/>
              <a:t>: 5 </a:t>
            </a:r>
            <a:r>
              <a:rPr lang="en-US" dirty="0" err="1"/>
              <a:t>cá</a:t>
            </a:r>
            <a:r>
              <a:rPr lang="en-US" dirty="0"/>
              <a:t> </a:t>
            </a:r>
            <a:r>
              <a:rPr lang="en-US" dirty="0" err="1"/>
              <a:t>thể</a:t>
            </a:r>
            <a:r>
              <a:rPr lang="en-US" dirty="0"/>
              <a:t> </a:t>
            </a:r>
            <a:r>
              <a:rPr lang="en-US" dirty="0" err="1"/>
              <a:t>trong</a:t>
            </a:r>
            <a:r>
              <a:rPr lang="en-US" dirty="0"/>
              <a:t> ≥ 2 </a:t>
            </a:r>
            <a:r>
              <a:rPr lang="en-US" dirty="0" err="1"/>
              <a:t>gia</a:t>
            </a:r>
            <a:r>
              <a:rPr lang="en-US" dirty="0"/>
              <a:t> </a:t>
            </a:r>
            <a:r>
              <a:rPr lang="en-US" dirty="0" err="1"/>
              <a:t>đình</a:t>
            </a:r>
            <a:r>
              <a:rPr lang="en-US" dirty="0"/>
              <a:t> </a:t>
            </a:r>
            <a:r>
              <a:rPr lang="en-US" dirty="0" err="1"/>
              <a:t>mang</a:t>
            </a:r>
            <a:r>
              <a:rPr lang="en-US" dirty="0"/>
              <a:t> 2 </a:t>
            </a:r>
            <a:r>
              <a:rPr lang="en-US" dirty="0" err="1"/>
              <a:t>đột</a:t>
            </a:r>
            <a:r>
              <a:rPr lang="en-US" dirty="0"/>
              <a:t> </a:t>
            </a:r>
            <a:r>
              <a:rPr lang="en-US" dirty="0" err="1"/>
              <a:t>biến</a:t>
            </a:r>
            <a:r>
              <a:rPr lang="en-US" dirty="0"/>
              <a:t> </a:t>
            </a:r>
            <a:r>
              <a:rPr lang="en-US" dirty="0" err="1"/>
              <a:t>dạng</a:t>
            </a:r>
            <a:r>
              <a:rPr lang="en-US" dirty="0"/>
              <a:t> trans </a:t>
            </a:r>
            <a:r>
              <a:rPr lang="en-US" dirty="0" err="1"/>
              <a:t>và</a:t>
            </a:r>
            <a:r>
              <a:rPr lang="en-US" dirty="0"/>
              <a:t> </a:t>
            </a:r>
            <a:r>
              <a:rPr lang="en-US" dirty="0" err="1"/>
              <a:t>mắc</a:t>
            </a:r>
            <a:r>
              <a:rPr lang="en-US" dirty="0"/>
              <a:t> </a:t>
            </a:r>
            <a:r>
              <a:rPr lang="en-US" dirty="0" err="1"/>
              <a:t>bệnh</a:t>
            </a:r>
            <a:endParaRPr lang="en-US" dirty="0"/>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7863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318616" y="547949"/>
            <a:ext cx="11554767" cy="1325563"/>
          </a:xfrm>
        </p:spPr>
        <p:txBody>
          <a:bodyPr>
            <a:noAutofit/>
          </a:bodyPr>
          <a:lstStyle/>
          <a:p>
            <a:pPr algn="ctr"/>
            <a:r>
              <a:rPr lang="en-US" sz="3600" b="1" dirty="0">
                <a:solidFill>
                  <a:srgbClr val="0070C0"/>
                </a:solidFill>
                <a:latin typeface="Calibri" panose="020F0502020204030204" pitchFamily="34" charset="0"/>
                <a:cs typeface="Calibri" panose="020F0502020204030204" pitchFamily="34" charset="0"/>
              </a:rPr>
              <a:t>3. ĐÁNH GIÁ KHẢ NĂNG GÂY BỆNH CỦA BIẾN THỂ</a:t>
            </a:r>
            <a:br>
              <a:rPr lang="en-US" sz="3600" dirty="0">
                <a:solidFill>
                  <a:srgbClr val="0070C0"/>
                </a:solidFill>
                <a:latin typeface="Calibri" panose="020F0502020204030204" pitchFamily="34" charset="0"/>
                <a:cs typeface="Calibri" panose="020F0502020204030204" pitchFamily="34" charset="0"/>
              </a:rPr>
            </a:br>
            <a:r>
              <a:rPr lang="en-US" sz="3600" dirty="0">
                <a:solidFill>
                  <a:srgbClr val="0070C0"/>
                </a:solidFill>
                <a:latin typeface="Calibri" panose="020F0502020204030204" pitchFamily="34" charset="0"/>
                <a:cs typeface="Calibri" panose="020F0502020204030204" pitchFamily="34" charset="0"/>
              </a:rPr>
              <a:t> De novo mutation</a:t>
            </a: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CEE8F102-0A78-01F1-1782-BCA4700098D3}"/>
              </a:ext>
            </a:extLst>
          </p:cNvPr>
          <p:cNvPicPr>
            <a:picLocks noChangeAspect="1"/>
          </p:cNvPicPr>
          <p:nvPr/>
        </p:nvPicPr>
        <p:blipFill>
          <a:blip r:embed="rId3"/>
          <a:stretch>
            <a:fillRect/>
          </a:stretch>
        </p:blipFill>
        <p:spPr>
          <a:xfrm>
            <a:off x="416406" y="2279640"/>
            <a:ext cx="6624473" cy="3932369"/>
          </a:xfrm>
          <a:prstGeom prst="rect">
            <a:avLst/>
          </a:prstGeom>
        </p:spPr>
      </p:pic>
      <p:sp>
        <p:nvSpPr>
          <p:cNvPr id="7" name="TextBox 6">
            <a:extLst>
              <a:ext uri="{FF2B5EF4-FFF2-40B4-BE49-F238E27FC236}">
                <a16:creationId xmlns:a16="http://schemas.microsoft.com/office/drawing/2014/main" id="{DD3C86E8-7FAF-86E3-AACA-04C1C762A5F1}"/>
              </a:ext>
            </a:extLst>
          </p:cNvPr>
          <p:cNvSpPr txBox="1"/>
          <p:nvPr/>
        </p:nvSpPr>
        <p:spPr>
          <a:xfrm>
            <a:off x="7235190" y="2261850"/>
            <a:ext cx="4437533" cy="3170099"/>
          </a:xfrm>
          <a:prstGeom prst="rect">
            <a:avLst/>
          </a:prstGeom>
          <a:noFill/>
        </p:spPr>
        <p:txBody>
          <a:bodyPr wrap="square" rtlCol="0">
            <a:spAutoFit/>
          </a:bodyPr>
          <a:lstStyle/>
          <a:p>
            <a:pPr algn="l"/>
            <a:r>
              <a:rPr lang="en-US" sz="2000" b="1" i="0" u="none" strike="noStrike" baseline="0" dirty="0" err="1">
                <a:latin typeface="Calibri" panose="020F0502020204030204" pitchFamily="34" charset="0"/>
                <a:cs typeface="Calibri" panose="020F0502020204030204" pitchFamily="34" charset="0"/>
              </a:rPr>
              <a:t>Bằng</a:t>
            </a:r>
            <a:r>
              <a:rPr lang="en-US" sz="2000" b="1" i="0" u="none" strike="noStrike" baseline="0" dirty="0">
                <a:latin typeface="Calibri" panose="020F0502020204030204" pitchFamily="34" charset="0"/>
                <a:cs typeface="Calibri" panose="020F0502020204030204" pitchFamily="34" charset="0"/>
              </a:rPr>
              <a:t> </a:t>
            </a:r>
            <a:r>
              <a:rPr lang="en-US" sz="2000" b="1" i="0" u="none" strike="noStrike" baseline="0" dirty="0" err="1">
                <a:latin typeface="Calibri" panose="020F0502020204030204" pitchFamily="34" charset="0"/>
                <a:cs typeface="Calibri" panose="020F0502020204030204" pitchFamily="34" charset="0"/>
              </a:rPr>
              <a:t>chứng</a:t>
            </a:r>
            <a:r>
              <a:rPr lang="en-US" sz="2000" b="1" i="0" u="none" strike="noStrike" baseline="0" dirty="0">
                <a:latin typeface="Calibri" panose="020F0502020204030204" pitchFamily="34" charset="0"/>
                <a:cs typeface="Calibri" panose="020F0502020204030204" pitchFamily="34" charset="0"/>
              </a:rPr>
              <a:t> </a:t>
            </a:r>
            <a:r>
              <a:rPr lang="en-US" sz="2000" b="1" i="0" u="none" strike="noStrike" baseline="0" dirty="0" err="1">
                <a:latin typeface="Calibri" panose="020F0502020204030204" pitchFamily="34" charset="0"/>
                <a:cs typeface="Calibri" panose="020F0502020204030204" pitchFamily="34" charset="0"/>
              </a:rPr>
              <a:t>gây</a:t>
            </a:r>
            <a:r>
              <a:rPr lang="en-US" sz="2000" b="1" i="0" u="none" strike="noStrike" baseline="0" dirty="0">
                <a:latin typeface="Calibri" panose="020F0502020204030204" pitchFamily="34" charset="0"/>
                <a:cs typeface="Calibri" panose="020F0502020204030204" pitchFamily="34" charset="0"/>
              </a:rPr>
              <a:t> </a:t>
            </a:r>
            <a:r>
              <a:rPr lang="en-US" sz="2000" b="1" i="0" u="none" strike="noStrike" baseline="0" dirty="0" err="1">
                <a:latin typeface="Calibri" panose="020F0502020204030204" pitchFamily="34" charset="0"/>
                <a:cs typeface="Calibri" panose="020F0502020204030204" pitchFamily="34" charset="0"/>
              </a:rPr>
              <a:t>bệnh</a:t>
            </a:r>
            <a:endParaRPr lang="en-US" sz="2000" b="0" i="0" u="none" strike="noStrike" baseline="0" dirty="0">
              <a:latin typeface="Calibri" panose="020F0502020204030204" pitchFamily="34" charset="0"/>
              <a:cs typeface="Calibri" panose="020F0502020204030204" pitchFamily="34" charset="0"/>
            </a:endParaRPr>
          </a:p>
          <a:p>
            <a:pPr algn="l"/>
            <a:r>
              <a:rPr lang="en-US" sz="2000" b="1" dirty="0" err="1">
                <a:latin typeface="Calibri" panose="020F0502020204030204" pitchFamily="34" charset="0"/>
                <a:cs typeface="Calibri" panose="020F0502020204030204" pitchFamily="34" charset="0"/>
              </a:rPr>
              <a:t>Mạnh</a:t>
            </a:r>
            <a:endParaRPr lang="en-US" sz="2000" b="1" i="0" u="none" strike="noStrike" baseline="0" dirty="0">
              <a:latin typeface="Calibri" panose="020F0502020204030204" pitchFamily="34" charset="0"/>
              <a:cs typeface="Calibri" panose="020F0502020204030204" pitchFamily="34" charset="0"/>
            </a:endParaRPr>
          </a:p>
          <a:p>
            <a:pPr algn="l"/>
            <a:r>
              <a:rPr lang="vi-VN" sz="2000" b="0" i="0" u="none" strike="noStrike" baseline="0" dirty="0">
                <a:solidFill>
                  <a:srgbClr val="C00000"/>
                </a:solidFill>
                <a:latin typeface="FrutigerLTPro-Light"/>
              </a:rPr>
              <a:t>PS2 </a:t>
            </a:r>
            <a:r>
              <a:rPr lang="vi-VN" sz="2000" b="0" i="0" u="none" strike="noStrike" baseline="0" dirty="0">
                <a:latin typeface="FrutigerLTPro-Light"/>
              </a:rPr>
              <a:t>De </a:t>
            </a:r>
            <a:r>
              <a:rPr lang="vi-VN" sz="2000" b="0" i="0" u="none" strike="noStrike" baseline="0" dirty="0" err="1">
                <a:latin typeface="FrutigerLTPro-Light"/>
              </a:rPr>
              <a:t>novo</a:t>
            </a:r>
            <a:r>
              <a:rPr lang="vi-VN" sz="2000" b="0" i="0" u="none" strike="noStrike" baseline="0" dirty="0">
                <a:latin typeface="FrutigerLTPro-Light"/>
              </a:rPr>
              <a:t> (được xác nhận cả quan hệ mẹ con và quan hệ cha con) ở một bệnh nhân mắc bệnh và không có tiền sử gia đình</a:t>
            </a:r>
            <a:endParaRPr lang="en-US" sz="2000" b="0" i="0" u="none" strike="noStrike" baseline="0" dirty="0">
              <a:latin typeface="FrutigerLTPro-Light"/>
            </a:endParaRPr>
          </a:p>
          <a:p>
            <a:pPr algn="l"/>
            <a:endParaRPr lang="en-US" sz="2000" b="0" i="0" u="none" strike="noStrike" baseline="0" dirty="0">
              <a:latin typeface="FrutigerLTPro-Light"/>
            </a:endParaRPr>
          </a:p>
          <a:p>
            <a:pPr algn="l"/>
            <a:r>
              <a:rPr lang="vi-VN" sz="2000" b="0" i="0" u="none" strike="noStrike" baseline="0" dirty="0">
                <a:latin typeface="FrutigerLTPro-Light"/>
              </a:rPr>
              <a:t>Lưu ý: Chỉ xác nhận quan hệ cha </a:t>
            </a:r>
            <a:r>
              <a:rPr lang="en-US" sz="2000" b="0" i="0" u="none" strike="noStrike" baseline="0" dirty="0" err="1">
                <a:latin typeface="FrutigerLTPro-Light"/>
              </a:rPr>
              <a:t>mẹ</a:t>
            </a:r>
            <a:r>
              <a:rPr lang="en-US" sz="2000" b="0" i="0" u="none" strike="noStrike" baseline="0" dirty="0">
                <a:latin typeface="FrutigerLTPro-Light"/>
              </a:rPr>
              <a:t> </a:t>
            </a:r>
            <a:r>
              <a:rPr lang="en-US" sz="2000" b="0" i="0" u="none" strike="noStrike" baseline="0" dirty="0" err="1">
                <a:latin typeface="FrutigerLTPro-Light"/>
              </a:rPr>
              <a:t>ruột</a:t>
            </a:r>
            <a:r>
              <a:rPr lang="vi-VN" sz="2000" b="0" i="0" u="none" strike="noStrike" baseline="0" dirty="0">
                <a:latin typeface="FrutigerLTPro-Light"/>
              </a:rPr>
              <a:t> là không đủ. Hiến trứng, mang thai hộ, </a:t>
            </a:r>
            <a:r>
              <a:rPr lang="vi-VN" sz="2000" b="0" i="0" u="none" strike="noStrike" baseline="0" dirty="0" err="1">
                <a:latin typeface="FrutigerLTPro-Light"/>
              </a:rPr>
              <a:t>v.v</a:t>
            </a:r>
            <a:r>
              <a:rPr lang="vi-VN" sz="2000" b="0" i="0" u="none" strike="noStrike" baseline="0" dirty="0">
                <a:latin typeface="FrutigerLTPro-Light"/>
              </a:rPr>
              <a:t>., c</a:t>
            </a:r>
            <a:r>
              <a:rPr lang="en-US" sz="2000" b="0" i="0" u="none" strike="noStrike" baseline="0" dirty="0" err="1">
                <a:latin typeface="FrutigerLTPro-Light"/>
              </a:rPr>
              <a:t>ần</a:t>
            </a:r>
            <a:r>
              <a:rPr lang="en-US" sz="2000" b="0" i="0" u="none" strike="noStrike" baseline="0" dirty="0">
                <a:latin typeface="FrutigerLTPro-Light"/>
              </a:rPr>
              <a:t> </a:t>
            </a:r>
            <a:r>
              <a:rPr lang="en-US" sz="2000" b="0" i="0" u="none" strike="noStrike" baseline="0" dirty="0" err="1">
                <a:latin typeface="FrutigerLTPro-Light"/>
              </a:rPr>
              <a:t>khai</a:t>
            </a:r>
            <a:r>
              <a:rPr lang="en-US" sz="2000" b="0" i="0" u="none" strike="noStrike" baseline="0" dirty="0">
                <a:latin typeface="FrutigerLTPro-Light"/>
              </a:rPr>
              <a:t> </a:t>
            </a:r>
            <a:r>
              <a:rPr lang="en-US" sz="2000" b="0" i="0" u="none" strike="noStrike" baseline="0" dirty="0" err="1">
                <a:latin typeface="FrutigerLTPro-Light"/>
              </a:rPr>
              <a:t>thác</a:t>
            </a:r>
            <a:r>
              <a:rPr lang="en-US" sz="2000" b="0" i="0" u="none" strike="noStrike" baseline="0" dirty="0">
                <a:latin typeface="FrutigerLTPro-Light"/>
              </a:rPr>
              <a:t> </a:t>
            </a:r>
            <a:r>
              <a:rPr lang="en-US" sz="2000" b="0" i="0" u="none" strike="noStrike" baseline="0" dirty="0" err="1">
                <a:latin typeface="FrutigerLTPro-Light"/>
              </a:rPr>
              <a:t>kỹ</a:t>
            </a:r>
            <a:r>
              <a:rPr lang="en-US" sz="2000" b="0" i="0" u="none" strike="noStrike" baseline="0" dirty="0">
                <a:latin typeface="FrutigerLTPro-Light"/>
              </a:rPr>
              <a:t>. </a:t>
            </a:r>
            <a:endParaRPr lang="en-US" dirty="0"/>
          </a:p>
        </p:txBody>
      </p:sp>
    </p:spTree>
    <p:extLst>
      <p:ext uri="{BB962C8B-B14F-4D97-AF65-F5344CB8AC3E}">
        <p14:creationId xmlns:p14="http://schemas.microsoft.com/office/powerpoint/2010/main" val="2529475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318616" y="296740"/>
            <a:ext cx="11554767" cy="1325563"/>
          </a:xfrm>
        </p:spPr>
        <p:txBody>
          <a:bodyPr>
            <a:noAutofit/>
          </a:bodyPr>
          <a:lstStyle/>
          <a:p>
            <a:pPr algn="ctr"/>
            <a:r>
              <a:rPr lang="en-US" sz="3200" b="1" dirty="0">
                <a:solidFill>
                  <a:srgbClr val="0070C0"/>
                </a:solidFill>
                <a:latin typeface="Calibri" panose="020F0502020204030204" pitchFamily="34" charset="0"/>
                <a:cs typeface="Calibri" panose="020F0502020204030204" pitchFamily="34" charset="0"/>
              </a:rPr>
              <a:t>4. DATABASE BIẾN THỂ/Y VĂN</a:t>
            </a:r>
            <a:br>
              <a:rPr lang="en-US" sz="3200" dirty="0">
                <a:solidFill>
                  <a:schemeClr val="tx1"/>
                </a:solidFill>
                <a:latin typeface="Calibri" panose="020F0502020204030204" pitchFamily="34" charset="0"/>
                <a:cs typeface="Calibri" panose="020F0502020204030204" pitchFamily="34" charset="0"/>
              </a:rPr>
            </a:b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F9A1423A-1A7A-9D38-7CCB-A6ADDAEC8E8C}"/>
              </a:ext>
            </a:extLst>
          </p:cNvPr>
          <p:cNvPicPr>
            <a:picLocks noChangeAspect="1"/>
          </p:cNvPicPr>
          <p:nvPr/>
        </p:nvPicPr>
        <p:blipFill>
          <a:blip r:embed="rId3"/>
          <a:stretch>
            <a:fillRect/>
          </a:stretch>
        </p:blipFill>
        <p:spPr>
          <a:xfrm>
            <a:off x="398322" y="1622303"/>
            <a:ext cx="3621276" cy="418629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B59524C-A28F-99C7-C6BF-846E9F8D6310}"/>
              </a:ext>
            </a:extLst>
          </p:cNvPr>
          <p:cNvSpPr txBox="1"/>
          <p:nvPr/>
        </p:nvSpPr>
        <p:spPr>
          <a:xfrm>
            <a:off x="4652387" y="1318022"/>
            <a:ext cx="7300702" cy="55399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Đột</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biến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đã</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được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ghi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nhận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và</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phân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loại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trong</a:t>
            </a:r>
            <a:r>
              <a:rPr lang="en-US" sz="2000" b="1" dirty="0">
                <a:latin typeface="Calibri" panose="020F0502020204030204" pitchFamily="34" charset="0"/>
                <a:cs typeface="Calibri" panose="020F0502020204030204" pitchFamily="34" charset="0"/>
              </a:rPr>
              <a:t> database</a:t>
            </a:r>
            <a:endParaRPr lang="en-US" sz="20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Đột</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biến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mới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và</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có</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bằng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chứng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hỗ</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trợ</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phân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loại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gây</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bệnh</a:t>
            </a:r>
            <a:r>
              <a:rPr lang="en-US" sz="2000" dirty="0">
                <a:latin typeface="Calibri" panose="020F0502020204030204" pitchFamily="34" charset="0"/>
                <a:cs typeface="Calibri" panose="020F0502020204030204" pitchFamily="34" charset="0"/>
              </a:rPr>
              <a:t>:</a:t>
            </a:r>
          </a:p>
          <a:p>
            <a:pPr lvl="1">
              <a:lnSpc>
                <a:spcPct val="150000"/>
              </a:lnSpc>
            </a:pP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đổi</a:t>
            </a:r>
            <a:r>
              <a:rPr lang="en-US" sz="2000" dirty="0">
                <a:latin typeface="Calibri" panose="020F0502020204030204" pitchFamily="34" charset="0"/>
                <a:cs typeface="Calibri" panose="020F0502020204030204" pitchFamily="34" charset="0"/>
              </a:rPr>
              <a:t> protein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bệnh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được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biết</a:t>
            </a:r>
            <a:endParaRPr lang="en-US" sz="2000" dirty="0">
              <a:latin typeface="Calibri" panose="020F0502020204030204" pitchFamily="34" charset="0"/>
              <a:cs typeface="Calibri" panose="020F0502020204030204" pitchFamily="34" charset="0"/>
            </a:endParaRPr>
          </a:p>
          <a:p>
            <a:pPr lvl="1">
              <a:lnSpc>
                <a:spcPct val="150000"/>
              </a:lnSpc>
            </a:pPr>
            <a:r>
              <a:rPr lang="en-US" sz="2000" b="0" i="0" u="none" strike="noStrike" baseline="0" dirty="0">
                <a:latin typeface="Calibri" panose="020F0502020204030204" pitchFamily="34" charset="0"/>
                <a:cs typeface="Calibri" panose="020F0502020204030204" pitchFamily="34" charset="0"/>
              </a:rPr>
              <a:t>Val</a:t>
            </a:r>
            <a:r>
              <a:rPr lang="en-US" sz="2000" dirty="0">
                <a:latin typeface="Calibri" panose="020F0502020204030204" pitchFamily="34" charset="0"/>
                <a:cs typeface="Calibri" panose="020F0502020204030204" pitchFamily="34" charset="0"/>
              </a:rPr>
              <a:t> -&gt; </a:t>
            </a:r>
            <a:r>
              <a:rPr lang="en-US" sz="2000" b="0" i="0" u="none" strike="noStrike" baseline="0" dirty="0">
                <a:latin typeface="Calibri" panose="020F0502020204030204" pitchFamily="34" charset="0"/>
                <a:cs typeface="Calibri" panose="020F0502020204030204" pitchFamily="34" charset="0"/>
              </a:rPr>
              <a:t>Leu </a:t>
            </a:r>
            <a:r>
              <a:rPr lang="en-US" sz="2000" dirty="0" err="1">
                <a:latin typeface="Calibri" panose="020F0502020204030204" pitchFamily="34" charset="0"/>
                <a:cs typeface="Calibri" panose="020F0502020204030204" pitchFamily="34" charset="0"/>
              </a:rPr>
              <a:t>gây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bởi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thay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nuc</a:t>
            </a:r>
            <a:r>
              <a:rPr lang="en-US" sz="2000" dirty="0">
                <a:latin typeface="Calibri" panose="020F0502020204030204" pitchFamily="34" charset="0"/>
                <a:cs typeface="Calibri" panose="020F0502020204030204" pitchFamily="34" charset="0"/>
              </a:rPr>
              <a:t> </a:t>
            </a:r>
            <a:r>
              <a:rPr lang="en-US" sz="2000" b="0" i="0" u="none" strike="noStrike" baseline="0" dirty="0">
                <a:latin typeface="Calibri" panose="020F0502020204030204" pitchFamily="34" charset="0"/>
                <a:cs typeface="Calibri" panose="020F0502020204030204" pitchFamily="34" charset="0"/>
              </a:rPr>
              <a:t>G&gt;C or G&gt;T </a:t>
            </a:r>
            <a:r>
              <a:rPr lang="en-US" sz="2000" dirty="0" err="1">
                <a:latin typeface="Calibri" panose="020F0502020204030204" pitchFamily="34" charset="0"/>
                <a:cs typeface="Calibri" panose="020F0502020204030204" pitchFamily="34" charset="0"/>
              </a:rPr>
              <a:t>trong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cùng</a:t>
            </a:r>
            <a:r>
              <a:rPr lang="en-US" sz="2000" dirty="0">
                <a:latin typeface="Calibri" panose="020F0502020204030204" pitchFamily="34" charset="0"/>
                <a:cs typeface="Calibri" panose="020F0502020204030204" pitchFamily="34" charset="0"/>
              </a:rPr>
              <a:t> 1 </a:t>
            </a:r>
            <a:r>
              <a:rPr lang="en-US" sz="2000" b="0" i="0" u="none" strike="noStrike" baseline="0" dirty="0">
                <a:latin typeface="Calibri" panose="020F0502020204030204" pitchFamily="34" charset="0"/>
                <a:cs typeface="Calibri" panose="020F0502020204030204" pitchFamily="34" charset="0"/>
              </a:rPr>
              <a:t>codon</a:t>
            </a:r>
          </a:p>
          <a:p>
            <a:pPr lvl="1">
              <a:lnSpc>
                <a:spcPct val="150000"/>
              </a:lnSpc>
            </a:pPr>
            <a:r>
              <a:rPr lang="en-US" sz="2000" b="0" i="0" u="none" strike="noStrike" baseline="0" dirty="0">
                <a:latin typeface="Calibri" panose="020F0502020204030204" pitchFamily="34" charset="0"/>
                <a:cs typeface="Calibri" panose="020F0502020204030204" pitchFamily="34" charset="0"/>
              </a:rPr>
              <a:t>Arg156His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bệnh</a:t>
            </a:r>
            <a:r>
              <a:rPr lang="en-US" sz="2000" b="0" i="0" u="none" strike="noStrike" baseline="0" dirty="0">
                <a:latin typeface="Calibri" panose="020F0502020204030204" pitchFamily="34" charset="0"/>
                <a:cs typeface="Calibri" panose="020F0502020204030204" pitchFamily="34" charset="0"/>
              </a:rPr>
              <a:t>; </a:t>
            </a:r>
            <a:r>
              <a:rPr lang="en-US" sz="2000" b="0" i="0" u="none" strike="noStrike" baseline="0" dirty="0" err="1">
                <a:latin typeface="Calibri" panose="020F0502020204030204" pitchFamily="34" charset="0"/>
                <a:cs typeface="Calibri" panose="020F0502020204030204" pitchFamily="34" charset="0"/>
              </a:rPr>
              <a:t>đột</a:t>
            </a:r>
            <a:r>
              <a:rPr lang="en-US" sz="2000" b="0" i="0" u="none" strike="noStrike" baseline="0" dirty="0">
                <a:latin typeface="Calibri" panose="020F0502020204030204" pitchFamily="34" charset="0"/>
                <a:cs typeface="Calibri" panose="020F0502020204030204" pitchFamily="34" charset="0"/>
              </a:rPr>
              <a:t> </a:t>
            </a:r>
            <a:r>
              <a:rPr lang="en-US" sz="2000" b="0" i="0" u="none" strike="noStrike" baseline="0" dirty="0" err="1">
                <a:latin typeface="Calibri" panose="020F0502020204030204" pitchFamily="34" charset="0"/>
                <a:cs typeface="Calibri" panose="020F0502020204030204" pitchFamily="34" charset="0"/>
              </a:rPr>
              <a:t>biến</a:t>
            </a:r>
            <a:r>
              <a:rPr lang="en-US" sz="2000" b="0" i="0" u="none" strike="noStrike" baseline="0" dirty="0">
                <a:latin typeface="Calibri" panose="020F0502020204030204" pitchFamily="34" charset="0"/>
                <a:cs typeface="Calibri" panose="020F0502020204030204" pitchFamily="34" charset="0"/>
              </a:rPr>
              <a:t> </a:t>
            </a:r>
            <a:r>
              <a:rPr lang="en-US" sz="2000" b="0" i="0" u="none" strike="noStrike" baseline="0" dirty="0" err="1">
                <a:latin typeface="Calibri" panose="020F0502020204030204" pitchFamily="34" charset="0"/>
                <a:cs typeface="Calibri" panose="020F0502020204030204" pitchFamily="34" charset="0"/>
              </a:rPr>
              <a:t>mới</a:t>
            </a:r>
            <a:r>
              <a:rPr lang="en-US" sz="2000" b="0" i="0" u="none" strike="noStrike" baseline="0" dirty="0">
                <a:latin typeface="Calibri" panose="020F0502020204030204" pitchFamily="34" charset="0"/>
                <a:cs typeface="Calibri" panose="020F0502020204030204" pitchFamily="34" charset="0"/>
              </a:rPr>
              <a:t> </a:t>
            </a:r>
            <a:r>
              <a:rPr lang="en-US" sz="2000" b="0" i="0" u="none" strike="noStrike" baseline="0" dirty="0" err="1">
                <a:latin typeface="Calibri" panose="020F0502020204030204" pitchFamily="34" charset="0"/>
                <a:cs typeface="Calibri" panose="020F0502020204030204" pitchFamily="34" charset="0"/>
              </a:rPr>
              <a:t>có</a:t>
            </a:r>
            <a:r>
              <a:rPr lang="en-US" sz="2000" b="0" i="0" u="none" strike="noStrike" baseline="0" dirty="0">
                <a:latin typeface="Calibri" panose="020F0502020204030204" pitchFamily="34" charset="0"/>
                <a:cs typeface="Calibri" panose="020F0502020204030204" pitchFamily="34" charset="0"/>
              </a:rPr>
              <a:t> Arg156Cys</a:t>
            </a:r>
          </a:p>
          <a:p>
            <a:pPr lvl="1">
              <a:lnSpc>
                <a:spcPct val="150000"/>
              </a:lnSpc>
            </a:pP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Báo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cáo</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nghiên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cập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nhật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bệnh</a:t>
            </a:r>
            <a:r>
              <a:rPr lang="en-US" sz="2000" dirty="0">
                <a:latin typeface="Calibri" panose="020F0502020204030204" pitchFamily="34" charset="0"/>
                <a:cs typeface="Calibri" panose="020F0502020204030204" pitchFamily="34" charset="0"/>
              </a:rPr>
              <a:t> </a:t>
            </a:r>
          </a:p>
          <a:p>
            <a:pPr marL="285750" indent="-285750">
              <a:lnSpc>
                <a:spcPct val="150000"/>
              </a:lnSpc>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Đột</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biến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mới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và</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có</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bằng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chứng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phân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loại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lành</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tính</a:t>
            </a:r>
            <a:r>
              <a:rPr lang="en-US" sz="2000" b="1" dirty="0">
                <a:latin typeface="Calibri" panose="020F0502020204030204" pitchFamily="34" charset="0"/>
                <a:cs typeface="Calibri" panose="020F0502020204030204" pitchFamily="34" charset="0"/>
              </a:rPr>
              <a:t>:</a:t>
            </a:r>
          </a:p>
          <a:p>
            <a:pPr lvl="1">
              <a:lnSpc>
                <a:spcPct val="150000"/>
              </a:lnSpc>
            </a:pP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Loại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được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nhận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năng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bệnh</a:t>
            </a:r>
            <a:endParaRPr lang="en-US" sz="2000" dirty="0">
              <a:latin typeface="Calibri" panose="020F0502020204030204" pitchFamily="34" charset="0"/>
              <a:cs typeface="Calibri" panose="020F0502020204030204" pitchFamily="34" charset="0"/>
            </a:endParaRPr>
          </a:p>
          <a:p>
            <a:pPr lvl="1">
              <a:lnSpc>
                <a:spcPct val="150000"/>
              </a:lnSpc>
            </a:pP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Báo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cáo</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nghiên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cập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nhật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tính</a:t>
            </a:r>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pic>
        <p:nvPicPr>
          <p:cNvPr id="10" name="Picture 9" descr="Logo, company name&#10;&#10;Description automatically generated">
            <a:extLst>
              <a:ext uri="{FF2B5EF4-FFF2-40B4-BE49-F238E27FC236}">
                <a16:creationId xmlns:a16="http://schemas.microsoft.com/office/drawing/2014/main" id="{C85BCE19-82F0-2DA4-A28E-C7629406B14C}"/>
              </a:ext>
            </a:extLst>
          </p:cNvPr>
          <p:cNvPicPr>
            <a:picLocks noChangeAspect="1"/>
          </p:cNvPicPr>
          <p:nvPr/>
        </p:nvPicPr>
        <p:blipFill>
          <a:blip r:embed="rId4"/>
          <a:stretch>
            <a:fillRect/>
          </a:stretch>
        </p:blipFill>
        <p:spPr>
          <a:xfrm>
            <a:off x="1341994" y="5886998"/>
            <a:ext cx="1733932" cy="971002"/>
          </a:xfrm>
          <a:prstGeom prst="rect">
            <a:avLst/>
          </a:prstGeom>
        </p:spPr>
      </p:pic>
    </p:spTree>
    <p:extLst>
      <p:ext uri="{BB962C8B-B14F-4D97-AF65-F5344CB8AC3E}">
        <p14:creationId xmlns:p14="http://schemas.microsoft.com/office/powerpoint/2010/main" val="394212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latin typeface="Arial" panose="020B0604020202020204" pitchFamily="34" charset="0"/>
                <a:cs typeface="Arial" panose="020B0604020202020204" pitchFamily="34" charset="0"/>
              </a:rPr>
              <a:t>MỤC TIÊU</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8619" y="1825625"/>
            <a:ext cx="11461315" cy="4351338"/>
          </a:xfrm>
        </p:spPr>
        <p:txBody>
          <a:bodyPr>
            <a:normAutofit fontScale="92500"/>
          </a:bodyPr>
          <a:lstStyle/>
          <a:p>
            <a:pPr marL="457200" marR="0" indent="-457200">
              <a:lnSpc>
                <a:spcPct val="150000"/>
              </a:lnSpc>
              <a:spcBef>
                <a:spcPts val="0"/>
              </a:spcBef>
              <a:spcAft>
                <a:spcPts val="800"/>
              </a:spcAft>
              <a:buFont typeface="+mj-lt"/>
              <a:buAutoNum type="arabicPeriod"/>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bệnh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50000"/>
              </a:lnSpc>
              <a:spcBef>
                <a:spcPts val="0"/>
              </a:spcBef>
              <a:spcAft>
                <a:spcPts val="800"/>
              </a:spcAft>
              <a:buFont typeface="+mj-lt"/>
              <a:buAutoNum type="arabicPeriod"/>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tuyến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endPar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marR="0" indent="-457200">
              <a:lnSpc>
                <a:spcPct val="150000"/>
              </a:lnSpc>
              <a:spcBef>
                <a:spcPts val="0"/>
              </a:spcBef>
              <a:spcAft>
                <a:spcPts val="800"/>
              </a:spcAft>
              <a:buFont typeface="+mj-lt"/>
              <a:buAutoNum type="arabicPeriod"/>
            </a:pP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bệnh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425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279105" y="573889"/>
            <a:ext cx="12070320" cy="1325563"/>
          </a:xfrm>
        </p:spPr>
        <p:txBody>
          <a:bodyPr>
            <a:noAutofit/>
          </a:bodyPr>
          <a:lstStyle/>
          <a:p>
            <a:pPr lvl="0" algn="ctr"/>
            <a:r>
              <a:rPr lang="en-US" sz="3600" b="1" dirty="0">
                <a:solidFill>
                  <a:srgbClr val="0070C0"/>
                </a:solidFill>
                <a:latin typeface="Calibri" panose="020F0502020204030204" pitchFamily="34" charset="0"/>
                <a:cs typeface="Calibri" panose="020F0502020204030204" pitchFamily="34" charset="0"/>
              </a:rPr>
              <a:t>5. CÁC PHẦN MỀM SINH TIN HỌC</a:t>
            </a:r>
            <a:br>
              <a:rPr lang="en-US" sz="36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(IN SILICO TESTS)</a:t>
            </a:r>
            <a:br>
              <a:rPr lang="en-US" sz="3200" dirty="0">
                <a:solidFill>
                  <a:schemeClr val="tx1"/>
                </a:solidFill>
                <a:latin typeface="Calibri" panose="020F0502020204030204" pitchFamily="34" charset="0"/>
                <a:cs typeface="Calibri" panose="020F0502020204030204" pitchFamily="34" charset="0"/>
              </a:rPr>
            </a:b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B59524C-A28F-99C7-C6BF-846E9F8D6310}"/>
              </a:ext>
            </a:extLst>
          </p:cNvPr>
          <p:cNvSpPr txBox="1"/>
          <p:nvPr/>
        </p:nvSpPr>
        <p:spPr>
          <a:xfrm>
            <a:off x="5064368" y="1678388"/>
            <a:ext cx="6755843" cy="48013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Đánh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ảnh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hưởng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năng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gen/RNA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amino acid/protein</a:t>
            </a:r>
          </a:p>
          <a:p>
            <a:pPr marL="285750" indent="-285750">
              <a:lnSpc>
                <a:spcPct val="150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Tuỳ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thuộc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loại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-&gt; </a:t>
            </a:r>
            <a:r>
              <a:rPr lang="en-US" sz="2000" dirty="0" err="1">
                <a:latin typeface="Calibri" panose="020F0502020204030204" pitchFamily="34" charset="0"/>
                <a:cs typeface="Calibri" panose="020F0502020204030204" pitchFamily="34" charset="0"/>
              </a:rPr>
              <a:t>phần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mềm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nhau</a:t>
            </a:r>
            <a:endParaRPr lang="en-US" sz="20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Mức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vẫn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chưa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đươc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thiết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lập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rõ</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hợp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thuật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toán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nhau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chuẩn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hỗ</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khác</a:t>
            </a:r>
            <a:r>
              <a:rPr lang="en-US" sz="2000" dirty="0">
                <a:latin typeface="Calibri" panose="020F0502020204030204" pitchFamily="34" charset="0"/>
                <a:cs typeface="Calibri" panose="020F0502020204030204" pitchFamily="34" charset="0"/>
              </a:rPr>
              <a:t>.</a:t>
            </a:r>
          </a:p>
          <a:p>
            <a:pPr marL="285750" indent="-285750">
              <a:lnSpc>
                <a:spcPct val="150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Trường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hợp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biệt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chuẩn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lập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phân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loại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bệnh</a:t>
            </a:r>
            <a:r>
              <a:rPr lang="en-US" sz="2000" dirty="0">
                <a:latin typeface="Calibri" panose="020F0502020204030204" pitchFamily="34" charset="0"/>
                <a:cs typeface="Calibri" panose="020F0502020204030204" pitchFamily="34" charset="0"/>
              </a:rPr>
              <a:t> </a:t>
            </a:r>
          </a:p>
          <a:p>
            <a:pPr lvl="1">
              <a:lnSpc>
                <a:spcPct val="150000"/>
              </a:lnSpc>
            </a:pPr>
            <a:r>
              <a:rPr lang="en-US" sz="2000" i="1" dirty="0" err="1">
                <a:latin typeface="Calibri" panose="020F0502020204030204" pitchFamily="34" charset="0"/>
                <a:cs typeface="Calibri" panose="020F0502020204030204" pitchFamily="34" charset="0"/>
              </a:rPr>
              <a:t>Đột</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biến</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nghiêm</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trọng</a:t>
            </a:r>
            <a:r>
              <a:rPr lang="en-US" sz="2000" i="1" dirty="0">
                <a:latin typeface="Calibri" panose="020F0502020204030204" pitchFamily="34" charset="0"/>
                <a:cs typeface="Calibri" panose="020F0502020204030204" pitchFamily="34" charset="0"/>
              </a:rPr>
              <a:t> (null variant) </a:t>
            </a:r>
            <a:r>
              <a:rPr lang="en-US" sz="2000" i="1" dirty="0" err="1">
                <a:latin typeface="Calibri" panose="020F0502020204030204" pitchFamily="34" charset="0"/>
                <a:cs typeface="Calibri" panose="020F0502020204030204" pitchFamily="34" charset="0"/>
              </a:rPr>
              <a:t>và</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cơ</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chế</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gây</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bệnh</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là</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mất</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chức</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năng</a:t>
            </a:r>
            <a:r>
              <a:rPr lang="en-US" sz="2000" i="1" dirty="0">
                <a:latin typeface="Calibri" panose="020F0502020204030204" pitchFamily="34" charset="0"/>
                <a:cs typeface="Calibri" panose="020F0502020204030204" pitchFamily="34" charset="0"/>
              </a:rPr>
              <a:t> gen (loss of function). </a:t>
            </a:r>
            <a:endParaRPr lang="en-US" i="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70618390-BCEC-87EB-4073-A4ADFEA04BF3}"/>
              </a:ext>
            </a:extLst>
          </p:cNvPr>
          <p:cNvPicPr>
            <a:picLocks noChangeAspect="1"/>
          </p:cNvPicPr>
          <p:nvPr/>
        </p:nvPicPr>
        <p:blipFill>
          <a:blip r:embed="rId3"/>
          <a:stretch>
            <a:fillRect/>
          </a:stretch>
        </p:blipFill>
        <p:spPr>
          <a:xfrm>
            <a:off x="499675" y="1610895"/>
            <a:ext cx="3666623" cy="4801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302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841-0C61-0563-E656-98DE8C5673F2}"/>
              </a:ext>
            </a:extLst>
          </p:cNvPr>
          <p:cNvSpPr>
            <a:spLocks noGrp="1"/>
          </p:cNvSpPr>
          <p:nvPr>
            <p:ph type="title"/>
          </p:nvPr>
        </p:nvSpPr>
        <p:spPr>
          <a:xfrm>
            <a:off x="815592" y="1016016"/>
            <a:ext cx="10560816" cy="1023799"/>
          </a:xfrm>
        </p:spPr>
        <p:txBody>
          <a:bodyPr>
            <a:noAutofit/>
          </a:bodyPr>
          <a:lstStyle/>
          <a:p>
            <a:pPr lvl="0" algn="ctr"/>
            <a:r>
              <a:rPr lang="en-US" sz="3600" b="1" dirty="0">
                <a:solidFill>
                  <a:srgbClr val="0070C0"/>
                </a:solidFill>
                <a:latin typeface="Calibri" panose="020F0502020204030204" pitchFamily="34" charset="0"/>
                <a:cs typeface="Calibri" panose="020F0502020204030204" pitchFamily="34" charset="0"/>
              </a:rPr>
              <a:t>6. NGHIÊN CỨU CƠ BẢN/CHỨC NĂNG </a:t>
            </a:r>
            <a:br>
              <a:rPr lang="en-US" sz="36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(RESEARCH)</a:t>
            </a:r>
            <a:br>
              <a:rPr lang="en-US" sz="1200" dirty="0">
                <a:solidFill>
                  <a:schemeClr val="tx1"/>
                </a:solidFill>
              </a:rPr>
            </a:br>
            <a:br>
              <a:rPr lang="en-US" sz="3200" dirty="0">
                <a:solidFill>
                  <a:schemeClr val="tx1"/>
                </a:solidFill>
                <a:latin typeface="Calibri" panose="020F0502020204030204" pitchFamily="34" charset="0"/>
                <a:cs typeface="Calibri" panose="020F0502020204030204" pitchFamily="34" charset="0"/>
              </a:rPr>
            </a:br>
            <a:br>
              <a:rPr lang="en-US" sz="3200" dirty="0">
                <a:solidFill>
                  <a:schemeClr val="tx1"/>
                </a:solidFill>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2B39568-9DC1-A89F-4879-5F4DBEB6FF2C}"/>
              </a:ext>
            </a:extLst>
          </p:cNvPr>
          <p:cNvSpPr txBox="1"/>
          <p:nvPr/>
        </p:nvSpPr>
        <p:spPr>
          <a:xfrm>
            <a:off x="633046" y="1911691"/>
            <a:ext cx="5299342" cy="461665"/>
          </a:xfrm>
          <a:prstGeom prst="rect">
            <a:avLst/>
          </a:prstGeom>
          <a:noFill/>
        </p:spPr>
        <p:txBody>
          <a:bodyPr wrap="square" rtlCol="0">
            <a:spAutoFit/>
          </a:bodyPr>
          <a:lstStyle/>
          <a:p>
            <a:r>
              <a:rPr lang="en-US" sz="2400" dirty="0" err="1">
                <a:latin typeface="Calibri" panose="020F0502020204030204" pitchFamily="34" charset="0"/>
                <a:cs typeface="Calibri" panose="020F0502020204030204" pitchFamily="34" charset="0"/>
              </a:rPr>
              <a:t>Nghiên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cứu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cơ</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bản</a:t>
            </a:r>
            <a:r>
              <a:rPr lang="en-US" sz="2400" dirty="0">
                <a:latin typeface="Calibri" panose="020F0502020204030204" pitchFamily="34" charset="0"/>
                <a:cs typeface="Calibri" panose="020F0502020204030204" pitchFamily="34" charset="0"/>
              </a:rPr>
              <a:t>  in vitro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in vivo</a:t>
            </a:r>
          </a:p>
        </p:txBody>
      </p:sp>
      <p:pic>
        <p:nvPicPr>
          <p:cNvPr id="6" name="Picture 5" descr="Graphical user interface&#10;&#10;Description automatically generated with medium confidence">
            <a:extLst>
              <a:ext uri="{FF2B5EF4-FFF2-40B4-BE49-F238E27FC236}">
                <a16:creationId xmlns:a16="http://schemas.microsoft.com/office/drawing/2014/main" id="{FADF08EA-A3CB-155D-6FD5-954C94AAA286}"/>
              </a:ext>
            </a:extLst>
          </p:cNvPr>
          <p:cNvPicPr>
            <a:picLocks noChangeAspect="1"/>
          </p:cNvPicPr>
          <p:nvPr/>
        </p:nvPicPr>
        <p:blipFill>
          <a:blip r:embed="rId3"/>
          <a:stretch>
            <a:fillRect/>
          </a:stretch>
        </p:blipFill>
        <p:spPr>
          <a:xfrm>
            <a:off x="1295399" y="2489184"/>
            <a:ext cx="3604249" cy="2991100"/>
          </a:xfrm>
          <a:prstGeom prst="rect">
            <a:avLst/>
          </a:prstGeom>
        </p:spPr>
      </p:pic>
      <p:sp>
        <p:nvSpPr>
          <p:cNvPr id="7" name="TextBox 6">
            <a:extLst>
              <a:ext uri="{FF2B5EF4-FFF2-40B4-BE49-F238E27FC236}">
                <a16:creationId xmlns:a16="http://schemas.microsoft.com/office/drawing/2014/main" id="{40786B34-19C6-840E-3A28-1409031A7071}"/>
              </a:ext>
            </a:extLst>
          </p:cNvPr>
          <p:cNvSpPr txBox="1"/>
          <p:nvPr/>
        </p:nvSpPr>
        <p:spPr>
          <a:xfrm>
            <a:off x="5932388" y="2293249"/>
            <a:ext cx="5834232" cy="5122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vi-VN" sz="2000" dirty="0">
                <a:latin typeface="Calibri" panose="020F0502020204030204" pitchFamily="34" charset="0"/>
                <a:cs typeface="Calibri" panose="020F0502020204030204" pitchFamily="34" charset="0"/>
              </a:rPr>
              <a:t>Dữ liệu thực nghiệm có thể chứng minh ảnh hưởng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đến chức năng </a:t>
            </a:r>
            <a:r>
              <a:rPr lang="vi-VN" sz="2000" dirty="0" err="1">
                <a:latin typeface="Calibri" panose="020F0502020204030204" pitchFamily="34" charset="0"/>
                <a:cs typeface="Calibri" panose="020F0502020204030204" pitchFamily="34" charset="0"/>
              </a:rPr>
              <a:t>protein</a:t>
            </a:r>
            <a:r>
              <a:rPr lang="vi-VN" sz="2000" dirty="0">
                <a:latin typeface="Calibri" panose="020F0502020204030204" pitchFamily="34" charset="0"/>
                <a:cs typeface="Calibri" panose="020F0502020204030204" pitchFamily="34" charset="0"/>
              </a:rPr>
              <a:t> hoặc RNA</a:t>
            </a:r>
            <a:endParaRPr lang="en-US" sz="2000" dirty="0">
              <a:latin typeface="Calibri" panose="020F0502020204030204" pitchFamily="34" charset="0"/>
              <a:cs typeface="Calibri" panose="020F0502020204030204" pitchFamily="34" charset="0"/>
            </a:endParaRPr>
          </a:p>
          <a:p>
            <a:pPr>
              <a:lnSpc>
                <a:spcPct val="150000"/>
              </a:lnSpc>
            </a:pPr>
            <a:r>
              <a:rPr lang="en-US" sz="2000" dirty="0">
                <a:latin typeface="Calibri" panose="020F0502020204030204" pitchFamily="34" charset="0"/>
                <a:cs typeface="Calibri" panose="020F0502020204030204" pitchFamily="34" charset="0"/>
              </a:rPr>
              <a:t>       -&gt; </a:t>
            </a:r>
            <a:r>
              <a:rPr lang="en-US" sz="2000" dirty="0" err="1">
                <a:latin typeface="Calibri" panose="020F0502020204030204" pitchFamily="34" charset="0"/>
                <a:cs typeface="Calibri" panose="020F0502020204030204" pitchFamily="34" charset="0"/>
              </a:rPr>
              <a:t>đánh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giá</a:t>
            </a:r>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gián tiếp</a:t>
            </a:r>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về</a:t>
            </a:r>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khả năng gây bệnh</a:t>
            </a:r>
            <a:r>
              <a:rPr lang="en-US" sz="2000"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Mức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kết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đồng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nhất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nghiên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cứu</a:t>
            </a:r>
            <a:r>
              <a:rPr lang="en-US" sz="2000" dirty="0">
                <a:latin typeface="Calibri" panose="020F0502020204030204" pitchFamily="34" charset="0"/>
                <a:cs typeface="Calibri" panose="020F0502020204030204" pitchFamily="34" charset="0"/>
              </a:rPr>
              <a:t> </a:t>
            </a:r>
          </a:p>
          <a:p>
            <a:pPr marL="342900" indent="-342900">
              <a:lnSpc>
                <a:spcPct val="150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Cần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hợp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chuẩn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hỗ</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khác</a:t>
            </a:r>
            <a:endParaRPr lang="en-US" sz="20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Xét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nghiệm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bằng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hỗ</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phân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loại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bao </a:t>
            </a:r>
            <a:r>
              <a:rPr lang="en-US" sz="2000" dirty="0" err="1">
                <a:latin typeface="Calibri" panose="020F0502020204030204" pitchFamily="34" charset="0"/>
                <a:cs typeface="Calibri" panose="020F0502020204030204" pitchFamily="34" charset="0"/>
              </a:rPr>
              <a:t>gồm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sàng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sinh</a:t>
            </a:r>
            <a:r>
              <a:rPr lang="en-US" sz="2000" dirty="0">
                <a:latin typeface="Calibri" panose="020F0502020204030204" pitchFamily="34" charset="0"/>
                <a:cs typeface="Calibri" panose="020F0502020204030204" pitchFamily="34" charset="0"/>
              </a:rPr>
              <a:t>)</a:t>
            </a:r>
          </a:p>
          <a:p>
            <a:pPr marL="342900" indent="-342900">
              <a:lnSpc>
                <a:spcPct val="150000"/>
              </a:lnSpc>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E0FB6FDE-DC27-6FD6-AE1C-8FB2A9B74A83}"/>
              </a:ext>
            </a:extLst>
          </p:cNvPr>
          <p:cNvPicPr>
            <a:picLocks noChangeAspect="1"/>
          </p:cNvPicPr>
          <p:nvPr/>
        </p:nvPicPr>
        <p:blipFill>
          <a:blip r:embed="rId4"/>
          <a:stretch>
            <a:fillRect/>
          </a:stretch>
        </p:blipFill>
        <p:spPr>
          <a:xfrm>
            <a:off x="1024931" y="5809535"/>
            <a:ext cx="4099728" cy="822377"/>
          </a:xfrm>
          <a:prstGeom prst="rect">
            <a:avLst/>
          </a:prstGeom>
        </p:spPr>
      </p:pic>
    </p:spTree>
    <p:extLst>
      <p:ext uri="{BB962C8B-B14F-4D97-AF65-F5344CB8AC3E}">
        <p14:creationId xmlns:p14="http://schemas.microsoft.com/office/powerpoint/2010/main" val="400787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F2C8-4C96-5BDE-886D-0B49B201F941}"/>
              </a:ext>
            </a:extLst>
          </p:cNvPr>
          <p:cNvSpPr>
            <a:spLocks noGrp="1"/>
          </p:cNvSpPr>
          <p:nvPr>
            <p:ph type="title"/>
          </p:nvPr>
        </p:nvSpPr>
        <p:spPr/>
        <p:txBody>
          <a:bodyPr/>
          <a:lstStyle/>
          <a:p>
            <a:r>
              <a:rPr lang="en-US" b="1" dirty="0">
                <a:solidFill>
                  <a:srgbClr val="7030A0"/>
                </a:solidFill>
              </a:rPr>
              <a:t>QUY TRÌNH 4 BƯỚC ĐỂ PHÂN LOẠI BIẾN THỂ</a:t>
            </a:r>
          </a:p>
        </p:txBody>
      </p:sp>
      <p:pic>
        <p:nvPicPr>
          <p:cNvPr id="5" name="Content Placeholder 4" descr="Diagram&#10;&#10;Description automatically generated">
            <a:extLst>
              <a:ext uri="{FF2B5EF4-FFF2-40B4-BE49-F238E27FC236}">
                <a16:creationId xmlns:a16="http://schemas.microsoft.com/office/drawing/2014/main" id="{5A877F6B-7C7D-ECF0-E761-76EAB6309B2E}"/>
              </a:ext>
            </a:extLst>
          </p:cNvPr>
          <p:cNvPicPr>
            <a:picLocks noGrp="1" noChangeAspect="1"/>
          </p:cNvPicPr>
          <p:nvPr>
            <p:ph idx="1"/>
          </p:nvPr>
        </p:nvPicPr>
        <p:blipFill>
          <a:blip r:embed="rId2"/>
          <a:stretch>
            <a:fillRect/>
          </a:stretch>
        </p:blipFill>
        <p:spPr>
          <a:xfrm>
            <a:off x="965106" y="1825625"/>
            <a:ext cx="10261787" cy="4766094"/>
          </a:xfrm>
          <a:solidFill>
            <a:srgbClr val="C00000"/>
          </a:solidFill>
          <a:ln>
            <a:solidFill>
              <a:srgbClr val="C00000"/>
            </a:solidFill>
          </a:ln>
        </p:spPr>
      </p:pic>
      <p:sp>
        <p:nvSpPr>
          <p:cNvPr id="6" name="Oval 5">
            <a:extLst>
              <a:ext uri="{FF2B5EF4-FFF2-40B4-BE49-F238E27FC236}">
                <a16:creationId xmlns:a16="http://schemas.microsoft.com/office/drawing/2014/main" id="{8C9D3E68-96C9-B13C-2B37-CA60714B3B1C}"/>
              </a:ext>
            </a:extLst>
          </p:cNvPr>
          <p:cNvSpPr/>
          <p:nvPr/>
        </p:nvSpPr>
        <p:spPr>
          <a:xfrm>
            <a:off x="421193" y="2170443"/>
            <a:ext cx="834013" cy="6732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03A810-87DE-466F-496F-AFBB6044E177}"/>
              </a:ext>
            </a:extLst>
          </p:cNvPr>
          <p:cNvSpPr txBox="1"/>
          <p:nvPr/>
        </p:nvSpPr>
        <p:spPr>
          <a:xfrm>
            <a:off x="662353" y="2214675"/>
            <a:ext cx="351692" cy="584775"/>
          </a:xfrm>
          <a:prstGeom prst="rect">
            <a:avLst/>
          </a:prstGeom>
          <a:noFill/>
        </p:spPr>
        <p:txBody>
          <a:bodyPr wrap="square" rtlCol="0">
            <a:spAutoFit/>
          </a:bodyPr>
          <a:lstStyle/>
          <a:p>
            <a:r>
              <a:rPr lang="en-US" sz="3200" dirty="0">
                <a:solidFill>
                  <a:schemeClr val="bg1"/>
                </a:solidFill>
              </a:rPr>
              <a:t>1</a:t>
            </a:r>
          </a:p>
        </p:txBody>
      </p:sp>
      <p:sp>
        <p:nvSpPr>
          <p:cNvPr id="8" name="Oval 7">
            <a:extLst>
              <a:ext uri="{FF2B5EF4-FFF2-40B4-BE49-F238E27FC236}">
                <a16:creationId xmlns:a16="http://schemas.microsoft.com/office/drawing/2014/main" id="{E34915B4-82F4-1B24-A964-AE824BFAFDC4}"/>
              </a:ext>
            </a:extLst>
          </p:cNvPr>
          <p:cNvSpPr/>
          <p:nvPr/>
        </p:nvSpPr>
        <p:spPr>
          <a:xfrm>
            <a:off x="421193" y="3188501"/>
            <a:ext cx="834013" cy="6732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 2</a:t>
            </a:r>
          </a:p>
        </p:txBody>
      </p:sp>
      <p:sp>
        <p:nvSpPr>
          <p:cNvPr id="9" name="Oval 8">
            <a:extLst>
              <a:ext uri="{FF2B5EF4-FFF2-40B4-BE49-F238E27FC236}">
                <a16:creationId xmlns:a16="http://schemas.microsoft.com/office/drawing/2014/main" id="{12596F60-C93A-E857-75A4-8F2ED2728398}"/>
              </a:ext>
            </a:extLst>
          </p:cNvPr>
          <p:cNvSpPr/>
          <p:nvPr/>
        </p:nvSpPr>
        <p:spPr>
          <a:xfrm>
            <a:off x="4552740" y="6255099"/>
            <a:ext cx="834013" cy="6732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 3</a:t>
            </a:r>
          </a:p>
        </p:txBody>
      </p:sp>
      <p:sp>
        <p:nvSpPr>
          <p:cNvPr id="10" name="Oval 9">
            <a:extLst>
              <a:ext uri="{FF2B5EF4-FFF2-40B4-BE49-F238E27FC236}">
                <a16:creationId xmlns:a16="http://schemas.microsoft.com/office/drawing/2014/main" id="{191CFF1F-15B2-8A56-0E62-60E797BD3B86}"/>
              </a:ext>
            </a:extLst>
          </p:cNvPr>
          <p:cNvSpPr/>
          <p:nvPr/>
        </p:nvSpPr>
        <p:spPr>
          <a:xfrm>
            <a:off x="7166987" y="5171551"/>
            <a:ext cx="834013" cy="6732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 4</a:t>
            </a:r>
          </a:p>
        </p:txBody>
      </p:sp>
      <p:sp>
        <p:nvSpPr>
          <p:cNvPr id="3" name="TextBox 2">
            <a:extLst>
              <a:ext uri="{FF2B5EF4-FFF2-40B4-BE49-F238E27FC236}">
                <a16:creationId xmlns:a16="http://schemas.microsoft.com/office/drawing/2014/main" id="{DD68A691-DB74-B0B4-88F5-79A563592B62}"/>
              </a:ext>
            </a:extLst>
          </p:cNvPr>
          <p:cNvSpPr txBox="1"/>
          <p:nvPr/>
        </p:nvSpPr>
        <p:spPr>
          <a:xfrm>
            <a:off x="5386753" y="6557379"/>
            <a:ext cx="6731559" cy="338554"/>
          </a:xfrm>
          <a:prstGeom prst="rect">
            <a:avLst/>
          </a:prstGeom>
          <a:noFill/>
        </p:spPr>
        <p:txBody>
          <a:bodyPr wrap="square">
            <a:spAutoFit/>
          </a:bodyPr>
          <a:lstStyle/>
          <a:p>
            <a:r>
              <a:rPr lang="en-US" sz="800" b="0" i="0" dirty="0" err="1">
                <a:solidFill>
                  <a:srgbClr val="222222"/>
                </a:solidFill>
                <a:effectLst/>
                <a:latin typeface="Arial" panose="020B0604020202020204" pitchFamily="34" charset="0"/>
              </a:rPr>
              <a:t>Nykamp</a:t>
            </a:r>
            <a:r>
              <a:rPr lang="en-US" sz="800" b="0" i="0" dirty="0">
                <a:solidFill>
                  <a:srgbClr val="222222"/>
                </a:solidFill>
                <a:effectLst/>
                <a:latin typeface="Arial" panose="020B0604020202020204" pitchFamily="34" charset="0"/>
              </a:rPr>
              <a:t>, Keith, et al. "</a:t>
            </a:r>
            <a:r>
              <a:rPr lang="en-US" sz="800" b="0" i="0" dirty="0" err="1">
                <a:solidFill>
                  <a:srgbClr val="222222"/>
                </a:solidFill>
                <a:effectLst/>
                <a:latin typeface="Arial" panose="020B0604020202020204" pitchFamily="34" charset="0"/>
              </a:rPr>
              <a:t>Sherloc</a:t>
            </a:r>
            <a:r>
              <a:rPr lang="en-US" sz="800" b="0" i="0" dirty="0">
                <a:solidFill>
                  <a:srgbClr val="222222"/>
                </a:solidFill>
                <a:effectLst/>
                <a:latin typeface="Arial" panose="020B0604020202020204" pitchFamily="34" charset="0"/>
              </a:rPr>
              <a:t>: a comprehensive refinement of the ACMG–AMP variant classification criteria." </a:t>
            </a:r>
            <a:r>
              <a:rPr lang="en-US" sz="800" b="0" i="1" dirty="0">
                <a:solidFill>
                  <a:srgbClr val="222222"/>
                </a:solidFill>
                <a:effectLst/>
                <a:latin typeface="Arial" panose="020B0604020202020204" pitchFamily="34" charset="0"/>
              </a:rPr>
              <a:t>Genetics in Medicine</a:t>
            </a:r>
            <a:r>
              <a:rPr lang="en-US" sz="800" b="0" i="0" dirty="0">
                <a:solidFill>
                  <a:srgbClr val="222222"/>
                </a:solidFill>
                <a:effectLst/>
                <a:latin typeface="Arial" panose="020B0604020202020204" pitchFamily="34" charset="0"/>
              </a:rPr>
              <a:t> 19.10 (2017): 1105-1117.</a:t>
            </a:r>
            <a:endParaRPr lang="en-US" sz="800" dirty="0"/>
          </a:p>
        </p:txBody>
      </p:sp>
    </p:spTree>
    <p:extLst>
      <p:ext uri="{BB962C8B-B14F-4D97-AF65-F5344CB8AC3E}">
        <p14:creationId xmlns:p14="http://schemas.microsoft.com/office/powerpoint/2010/main" val="3956253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A29378-C32D-8D52-A8D8-D91EAD8553CB}"/>
              </a:ext>
            </a:extLst>
          </p:cNvPr>
          <p:cNvSpPr>
            <a:spLocks noGrp="1"/>
          </p:cNvSpPr>
          <p:nvPr>
            <p:ph type="title"/>
          </p:nvPr>
        </p:nvSpPr>
        <p:spPr>
          <a:xfrm>
            <a:off x="1042416" y="479303"/>
            <a:ext cx="3657600" cy="1645920"/>
          </a:xfrm>
        </p:spPr>
        <p:txBody>
          <a:bodyPr>
            <a:normAutofit/>
          </a:bodyPr>
          <a:lstStyle/>
          <a:p>
            <a:pPr algn="ctr"/>
            <a:r>
              <a:rPr lang="en-US" sz="2400" b="1" dirty="0">
                <a:solidFill>
                  <a:srgbClr val="00B050"/>
                </a:solidFill>
                <a:latin typeface="Calibri" panose="020F0502020204030204" pitchFamily="34" charset="0"/>
                <a:cs typeface="Calibri" panose="020F0502020204030204" pitchFamily="34" charset="0"/>
              </a:rPr>
              <a:t>D</a:t>
            </a:r>
            <a:r>
              <a:rPr lang="vi-VN" sz="2400" b="1" dirty="0">
                <a:solidFill>
                  <a:srgbClr val="00B050"/>
                </a:solidFill>
                <a:latin typeface="Calibri" panose="020F0502020204030204" pitchFamily="34" charset="0"/>
                <a:cs typeface="Calibri" panose="020F0502020204030204" pitchFamily="34" charset="0"/>
              </a:rPr>
              <a:t>ANH MỤC </a:t>
            </a:r>
            <a:r>
              <a:rPr lang="en-US" sz="2400" b="1" dirty="0">
                <a:solidFill>
                  <a:srgbClr val="00B050"/>
                </a:solidFill>
                <a:latin typeface="Calibri" panose="020F0502020204030204" pitchFamily="34" charset="0"/>
                <a:cs typeface="Calibri" panose="020F0502020204030204" pitchFamily="34" charset="0"/>
              </a:rPr>
              <a:t>TIÊU CHUẨN VÀ THANG ĐIỂM</a:t>
            </a:r>
          </a:p>
        </p:txBody>
      </p:sp>
      <p:sp>
        <p:nvSpPr>
          <p:cNvPr id="18" name="Rectangle 1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1001E415-65A3-2BB1-E498-6797745E7895}"/>
              </a:ext>
            </a:extLst>
          </p:cNvPr>
          <p:cNvSpPr>
            <a:spLocks noGrp="1"/>
          </p:cNvSpPr>
          <p:nvPr>
            <p:ph idx="1"/>
          </p:nvPr>
        </p:nvSpPr>
        <p:spPr>
          <a:xfrm>
            <a:off x="5250106" y="586822"/>
            <a:ext cx="6106742" cy="1645920"/>
          </a:xfrm>
        </p:spPr>
        <p:txBody>
          <a:bodyPr anchor="ctr">
            <a:normAutofit/>
          </a:bodyPr>
          <a:lstStyle/>
          <a:p>
            <a:pPr marL="0" indent="0" algn="ctr">
              <a:buNone/>
            </a:pPr>
            <a:r>
              <a:rPr lang="en-US" sz="2400" b="1" dirty="0">
                <a:solidFill>
                  <a:srgbClr val="0070C0"/>
                </a:solidFill>
                <a:latin typeface="Calibri" panose="020F0502020204030204" pitchFamily="34" charset="0"/>
                <a:cs typeface="Calibri" panose="020F0502020204030204" pitchFamily="34" charset="0"/>
              </a:rPr>
              <a:t>108 TIÊU CHUẨN SHERLOC CẢI TIẾN VÀ ĐỐI CHIẾU VỚI 33 ACMG – AMP TIÊU CHUẨN </a:t>
            </a:r>
          </a:p>
          <a:p>
            <a:pPr marL="0" indent="0">
              <a:buNone/>
            </a:pPr>
            <a:endParaRPr lang="en-US" sz="1800" dirty="0"/>
          </a:p>
        </p:txBody>
      </p:sp>
      <p:pic>
        <p:nvPicPr>
          <p:cNvPr id="5" name="Content Placeholder 4" descr="Timeline&#10;&#10;Description automatically generated">
            <a:extLst>
              <a:ext uri="{FF2B5EF4-FFF2-40B4-BE49-F238E27FC236}">
                <a16:creationId xmlns:a16="http://schemas.microsoft.com/office/drawing/2014/main" id="{EFDC31DB-BA0F-FD63-C504-0999C86ADF06}"/>
              </a:ext>
            </a:extLst>
          </p:cNvPr>
          <p:cNvPicPr>
            <a:picLocks noChangeAspect="1"/>
          </p:cNvPicPr>
          <p:nvPr/>
        </p:nvPicPr>
        <p:blipFill>
          <a:blip r:embed="rId3"/>
          <a:stretch>
            <a:fillRect/>
          </a:stretch>
        </p:blipFill>
        <p:spPr>
          <a:xfrm>
            <a:off x="666074" y="2819567"/>
            <a:ext cx="4584032" cy="3483864"/>
          </a:xfrm>
          <a:prstGeom prst="rect">
            <a:avLst/>
          </a:prstGeom>
        </p:spPr>
      </p:pic>
      <p:pic>
        <p:nvPicPr>
          <p:cNvPr id="7" name="Picture 6" descr="Table&#10;&#10;Description automatically generated">
            <a:extLst>
              <a:ext uri="{FF2B5EF4-FFF2-40B4-BE49-F238E27FC236}">
                <a16:creationId xmlns:a16="http://schemas.microsoft.com/office/drawing/2014/main" id="{76CC0339-FA3F-715C-F023-9BC42FF9D875}"/>
              </a:ext>
            </a:extLst>
          </p:cNvPr>
          <p:cNvPicPr>
            <a:picLocks noChangeAspect="1"/>
          </p:cNvPicPr>
          <p:nvPr/>
        </p:nvPicPr>
        <p:blipFill>
          <a:blip r:embed="rId4"/>
          <a:stretch>
            <a:fillRect/>
          </a:stretch>
        </p:blipFill>
        <p:spPr>
          <a:xfrm>
            <a:off x="5833766" y="3066088"/>
            <a:ext cx="5523082" cy="2830580"/>
          </a:xfrm>
          <a:prstGeom prst="rect">
            <a:avLst/>
          </a:prstGeom>
        </p:spPr>
      </p:pic>
      <p:sp>
        <p:nvSpPr>
          <p:cNvPr id="4" name="TextBox 3">
            <a:extLst>
              <a:ext uri="{FF2B5EF4-FFF2-40B4-BE49-F238E27FC236}">
                <a16:creationId xmlns:a16="http://schemas.microsoft.com/office/drawing/2014/main" id="{E9FBCE55-954D-C6D1-AB39-020DAA1816BB}"/>
              </a:ext>
            </a:extLst>
          </p:cNvPr>
          <p:cNvSpPr txBox="1"/>
          <p:nvPr/>
        </p:nvSpPr>
        <p:spPr>
          <a:xfrm>
            <a:off x="618424" y="6294389"/>
            <a:ext cx="4584033" cy="461665"/>
          </a:xfrm>
          <a:prstGeom prst="rect">
            <a:avLst/>
          </a:prstGeom>
          <a:noFill/>
        </p:spPr>
        <p:txBody>
          <a:bodyPr wrap="square">
            <a:spAutoFit/>
          </a:bodyPr>
          <a:lstStyle/>
          <a:p>
            <a:r>
              <a:rPr lang="en-US" sz="800" b="0" i="0" dirty="0">
                <a:solidFill>
                  <a:srgbClr val="222222"/>
                </a:solidFill>
                <a:effectLst/>
                <a:latin typeface="Arial" panose="020B0604020202020204" pitchFamily="34" charset="0"/>
              </a:rPr>
              <a:t>Richards, Sue, et al. "Standards and guidelines for the interpretation of sequence variants: a joint consensus recommendation of the American College of Medical Genetics and Genomics and the Association for Molecular Pathology." </a:t>
            </a:r>
            <a:r>
              <a:rPr lang="en-US" sz="800" b="0" i="1" dirty="0">
                <a:solidFill>
                  <a:srgbClr val="222222"/>
                </a:solidFill>
                <a:effectLst/>
                <a:latin typeface="Arial" panose="020B0604020202020204" pitchFamily="34" charset="0"/>
              </a:rPr>
              <a:t>Genetics in medicine</a:t>
            </a:r>
            <a:r>
              <a:rPr lang="en-US" sz="800" b="0" i="0" dirty="0">
                <a:solidFill>
                  <a:srgbClr val="222222"/>
                </a:solidFill>
                <a:effectLst/>
                <a:latin typeface="Arial" panose="020B0604020202020204" pitchFamily="34" charset="0"/>
              </a:rPr>
              <a:t> 17.5 (2015): 405-423</a:t>
            </a:r>
          </a:p>
        </p:txBody>
      </p:sp>
      <p:sp>
        <p:nvSpPr>
          <p:cNvPr id="10" name="TextBox 9">
            <a:extLst>
              <a:ext uri="{FF2B5EF4-FFF2-40B4-BE49-F238E27FC236}">
                <a16:creationId xmlns:a16="http://schemas.microsoft.com/office/drawing/2014/main" id="{2B90E62D-A51A-F0B0-BED4-319DFB5F25EF}"/>
              </a:ext>
            </a:extLst>
          </p:cNvPr>
          <p:cNvSpPr txBox="1"/>
          <p:nvPr/>
        </p:nvSpPr>
        <p:spPr>
          <a:xfrm>
            <a:off x="6096000" y="6255181"/>
            <a:ext cx="4137408" cy="338554"/>
          </a:xfrm>
          <a:prstGeom prst="rect">
            <a:avLst/>
          </a:prstGeom>
          <a:noFill/>
        </p:spPr>
        <p:txBody>
          <a:bodyPr wrap="square">
            <a:spAutoFit/>
          </a:bodyPr>
          <a:lstStyle/>
          <a:p>
            <a:r>
              <a:rPr lang="en-US" sz="800" b="0" i="0" dirty="0" err="1">
                <a:solidFill>
                  <a:srgbClr val="222222"/>
                </a:solidFill>
                <a:effectLst/>
                <a:latin typeface="Arial" panose="020B0604020202020204" pitchFamily="34" charset="0"/>
              </a:rPr>
              <a:t>Nykamp</a:t>
            </a:r>
            <a:r>
              <a:rPr lang="en-US" sz="800" b="0" i="0" dirty="0">
                <a:solidFill>
                  <a:srgbClr val="222222"/>
                </a:solidFill>
                <a:effectLst/>
                <a:latin typeface="Arial" panose="020B0604020202020204" pitchFamily="34" charset="0"/>
              </a:rPr>
              <a:t>, Keith, et al. "</a:t>
            </a:r>
            <a:r>
              <a:rPr lang="en-US" sz="800" b="0" i="0" dirty="0" err="1">
                <a:solidFill>
                  <a:srgbClr val="222222"/>
                </a:solidFill>
                <a:effectLst/>
                <a:latin typeface="Arial" panose="020B0604020202020204" pitchFamily="34" charset="0"/>
              </a:rPr>
              <a:t>Sherloc</a:t>
            </a:r>
            <a:r>
              <a:rPr lang="en-US" sz="800" b="0" i="0" dirty="0">
                <a:solidFill>
                  <a:srgbClr val="222222"/>
                </a:solidFill>
                <a:effectLst/>
                <a:latin typeface="Arial" panose="020B0604020202020204" pitchFamily="34" charset="0"/>
              </a:rPr>
              <a:t>: a comprehensive refinement of the ACMG–AMP variant classification criteria." </a:t>
            </a:r>
            <a:r>
              <a:rPr lang="en-US" sz="800" b="0" i="1" dirty="0">
                <a:solidFill>
                  <a:srgbClr val="222222"/>
                </a:solidFill>
                <a:effectLst/>
                <a:latin typeface="Arial" panose="020B0604020202020204" pitchFamily="34" charset="0"/>
              </a:rPr>
              <a:t>Genetics in Medicine</a:t>
            </a:r>
            <a:r>
              <a:rPr lang="en-US" sz="800" b="0" i="0" dirty="0">
                <a:solidFill>
                  <a:srgbClr val="222222"/>
                </a:solidFill>
                <a:effectLst/>
                <a:latin typeface="Arial" panose="020B0604020202020204" pitchFamily="34" charset="0"/>
              </a:rPr>
              <a:t> 19.10 (2017): 1105-1117.</a:t>
            </a:r>
            <a:endParaRPr lang="en-US" sz="800" dirty="0"/>
          </a:p>
        </p:txBody>
      </p:sp>
    </p:spTree>
    <p:extLst>
      <p:ext uri="{BB962C8B-B14F-4D97-AF65-F5344CB8AC3E}">
        <p14:creationId xmlns:p14="http://schemas.microsoft.com/office/powerpoint/2010/main" val="2844268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DD745-5ABC-2959-51C1-53AC5EB8B4CC}"/>
              </a:ext>
            </a:extLst>
          </p:cNvPr>
          <p:cNvSpPr>
            <a:spLocks noGrp="1"/>
          </p:cNvSpPr>
          <p:nvPr>
            <p:ph type="title"/>
          </p:nvPr>
        </p:nvSpPr>
        <p:spPr>
          <a:xfrm>
            <a:off x="1110343" y="357534"/>
            <a:ext cx="10515600" cy="1325563"/>
          </a:xfrm>
        </p:spPr>
        <p:txBody>
          <a:bodyPr>
            <a:normAutofit fontScale="90000"/>
          </a:bodyPr>
          <a:lstStyle/>
          <a:p>
            <a:pPr algn="ctr"/>
            <a:r>
              <a:rPr lang="en-US" sz="3600" dirty="0">
                <a:solidFill>
                  <a:srgbClr val="7030A0"/>
                </a:solidFill>
                <a:latin typeface="Calibri" panose="020F0502020204030204" pitchFamily="34" charset="0"/>
                <a:cs typeface="Calibri" panose="020F0502020204030204" pitchFamily="34" charset="0"/>
              </a:rPr>
              <a:t>Nghi </a:t>
            </a:r>
            <a:r>
              <a:rPr lang="en-US" sz="3600" dirty="0" err="1">
                <a:solidFill>
                  <a:srgbClr val="7030A0"/>
                </a:solidFill>
                <a:latin typeface="Calibri" panose="020F0502020204030204" pitchFamily="34" charset="0"/>
                <a:cs typeface="Calibri" panose="020F0502020204030204" pitchFamily="34" charset="0"/>
              </a:rPr>
              <a:t>ngờ</a:t>
            </a:r>
            <a:r>
              <a:rPr lang="en-US" sz="3600" dirty="0">
                <a:solidFill>
                  <a:srgbClr val="7030A0"/>
                </a:solidFill>
                <a:latin typeface="Calibri" panose="020F0502020204030204" pitchFamily="34" charset="0"/>
                <a:cs typeface="Calibri" panose="020F0502020204030204" pitchFamily="34" charset="0"/>
              </a:rPr>
              <a:t> </a:t>
            </a:r>
            <a:r>
              <a:rPr lang="en-US" sz="3600" dirty="0" err="1">
                <a:solidFill>
                  <a:srgbClr val="7030A0"/>
                </a:solidFill>
                <a:latin typeface="Calibri" panose="020F0502020204030204" pitchFamily="34" charset="0"/>
                <a:cs typeface="Calibri" panose="020F0502020204030204" pitchFamily="34" charset="0"/>
              </a:rPr>
              <a:t>trẻ</a:t>
            </a:r>
            <a:r>
              <a:rPr lang="en-US" sz="3600" dirty="0">
                <a:solidFill>
                  <a:srgbClr val="7030A0"/>
                </a:solidFill>
                <a:latin typeface="Calibri" panose="020F0502020204030204" pitchFamily="34" charset="0"/>
                <a:cs typeface="Calibri" panose="020F0502020204030204" pitchFamily="34" charset="0"/>
              </a:rPr>
              <a:t> </a:t>
            </a:r>
            <a:r>
              <a:rPr lang="en-US" sz="3600" dirty="0" err="1">
                <a:solidFill>
                  <a:srgbClr val="7030A0"/>
                </a:solidFill>
                <a:latin typeface="Calibri" panose="020F0502020204030204" pitchFamily="34" charset="0"/>
                <a:cs typeface="Calibri" panose="020F0502020204030204" pitchFamily="34" charset="0"/>
              </a:rPr>
              <a:t>mắc</a:t>
            </a:r>
            <a:r>
              <a:rPr lang="en-US" sz="3600" dirty="0">
                <a:solidFill>
                  <a:srgbClr val="7030A0"/>
                </a:solidFill>
                <a:latin typeface="Calibri" panose="020F0502020204030204" pitchFamily="34" charset="0"/>
                <a:cs typeface="Calibri" panose="020F0502020204030204" pitchFamily="34" charset="0"/>
              </a:rPr>
              <a:t> </a:t>
            </a:r>
            <a:r>
              <a:rPr lang="en-US" sz="3600" dirty="0" err="1">
                <a:solidFill>
                  <a:srgbClr val="7030A0"/>
                </a:solidFill>
                <a:latin typeface="Calibri" panose="020F0502020204030204" pitchFamily="34" charset="0"/>
                <a:cs typeface="Calibri" panose="020F0502020204030204" pitchFamily="34" charset="0"/>
              </a:rPr>
              <a:t>bệnh</a:t>
            </a:r>
            <a:r>
              <a:rPr lang="en-US" sz="3600" dirty="0">
                <a:solidFill>
                  <a:srgbClr val="7030A0"/>
                </a:solidFill>
                <a:latin typeface="Calibri" panose="020F0502020204030204" pitchFamily="34" charset="0"/>
                <a:cs typeface="Calibri" panose="020F0502020204030204" pitchFamily="34" charset="0"/>
              </a:rPr>
              <a:t> di </a:t>
            </a:r>
            <a:r>
              <a:rPr lang="en-US" sz="3600" dirty="0" err="1">
                <a:solidFill>
                  <a:srgbClr val="7030A0"/>
                </a:solidFill>
                <a:latin typeface="Calibri" panose="020F0502020204030204" pitchFamily="34" charset="0"/>
                <a:cs typeface="Calibri" panose="020F0502020204030204" pitchFamily="34" charset="0"/>
              </a:rPr>
              <a:t>truyền</a:t>
            </a:r>
            <a:br>
              <a:rPr lang="en-US" sz="3600" dirty="0">
                <a:solidFill>
                  <a:srgbClr val="7030A0"/>
                </a:solidFill>
                <a:latin typeface="Calibri" panose="020F0502020204030204" pitchFamily="34" charset="0"/>
                <a:cs typeface="Calibri" panose="020F0502020204030204" pitchFamily="34" charset="0"/>
              </a:rPr>
            </a:br>
            <a:r>
              <a:rPr lang="en-US" sz="3600" dirty="0" err="1">
                <a:solidFill>
                  <a:srgbClr val="7030A0"/>
                </a:solidFill>
                <a:latin typeface="Calibri" panose="020F0502020204030204" pitchFamily="34" charset="0"/>
                <a:cs typeface="Calibri" panose="020F0502020204030204" pitchFamily="34" charset="0"/>
              </a:rPr>
              <a:t>Chỉ</a:t>
            </a:r>
            <a:r>
              <a:rPr lang="en-US" sz="3600" dirty="0">
                <a:solidFill>
                  <a:srgbClr val="7030A0"/>
                </a:solidFill>
                <a:latin typeface="Calibri" panose="020F0502020204030204" pitchFamily="34" charset="0"/>
                <a:cs typeface="Calibri" panose="020F0502020204030204" pitchFamily="34" charset="0"/>
              </a:rPr>
              <a:t> </a:t>
            </a:r>
            <a:r>
              <a:rPr lang="en-US" sz="3600" dirty="0" err="1">
                <a:solidFill>
                  <a:srgbClr val="7030A0"/>
                </a:solidFill>
                <a:latin typeface="Calibri" panose="020F0502020204030204" pitchFamily="34" charset="0"/>
                <a:cs typeface="Calibri" panose="020F0502020204030204" pitchFamily="34" charset="0"/>
              </a:rPr>
              <a:t>định</a:t>
            </a:r>
            <a:r>
              <a:rPr lang="en-US" sz="3600" dirty="0">
                <a:solidFill>
                  <a:srgbClr val="7030A0"/>
                </a:solidFill>
                <a:latin typeface="Calibri" panose="020F0502020204030204" pitchFamily="34" charset="0"/>
                <a:cs typeface="Calibri" panose="020F0502020204030204" pitchFamily="34" charset="0"/>
              </a:rPr>
              <a:t> </a:t>
            </a:r>
            <a:r>
              <a:rPr lang="en-US" sz="3600" dirty="0" err="1">
                <a:solidFill>
                  <a:srgbClr val="7030A0"/>
                </a:solidFill>
                <a:latin typeface="Calibri" panose="020F0502020204030204" pitchFamily="34" charset="0"/>
                <a:cs typeface="Calibri" panose="020F0502020204030204" pitchFamily="34" charset="0"/>
              </a:rPr>
              <a:t>xét</a:t>
            </a:r>
            <a:r>
              <a:rPr lang="en-US" sz="3600" dirty="0">
                <a:solidFill>
                  <a:srgbClr val="7030A0"/>
                </a:solidFill>
                <a:latin typeface="Calibri" panose="020F0502020204030204" pitchFamily="34" charset="0"/>
                <a:cs typeface="Calibri" panose="020F0502020204030204" pitchFamily="34" charset="0"/>
              </a:rPr>
              <a:t> </a:t>
            </a:r>
            <a:r>
              <a:rPr lang="en-US" sz="3600" dirty="0" err="1">
                <a:solidFill>
                  <a:srgbClr val="7030A0"/>
                </a:solidFill>
                <a:latin typeface="Calibri" panose="020F0502020204030204" pitchFamily="34" charset="0"/>
                <a:cs typeface="Calibri" panose="020F0502020204030204" pitchFamily="34" charset="0"/>
              </a:rPr>
              <a:t>nghiệm</a:t>
            </a:r>
            <a:r>
              <a:rPr lang="en-US" sz="3600" dirty="0">
                <a:solidFill>
                  <a:srgbClr val="7030A0"/>
                </a:solidFill>
                <a:latin typeface="Calibri" panose="020F0502020204030204" pitchFamily="34" charset="0"/>
                <a:cs typeface="Calibri" panose="020F0502020204030204" pitchFamily="34" charset="0"/>
              </a:rPr>
              <a:t> gen</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461C640-D3DA-74D8-B4E3-E1E091E5FF8D}"/>
              </a:ext>
            </a:extLst>
          </p:cNvPr>
          <p:cNvSpPr txBox="1"/>
          <p:nvPr/>
        </p:nvSpPr>
        <p:spPr>
          <a:xfrm>
            <a:off x="4087167" y="1552748"/>
            <a:ext cx="4843306" cy="461665"/>
          </a:xfrm>
          <a:prstGeom prst="rect">
            <a:avLst/>
          </a:prstGeom>
          <a:noFill/>
          <a:ln w="38100">
            <a:solidFill>
              <a:schemeClr val="tx1"/>
            </a:solidFill>
          </a:ln>
        </p:spPr>
        <p:txBody>
          <a:bodyPr wrap="square" rtlCol="0">
            <a:spAutoFit/>
          </a:bodyPr>
          <a:lstStyle/>
          <a:p>
            <a:r>
              <a:rPr lang="en-US" sz="2400" b="1" dirty="0">
                <a:solidFill>
                  <a:srgbClr val="0070C0"/>
                </a:solidFill>
              </a:rPr>
              <a:t>KẾT QUẢ PHÂN TÍCH ĐỘT BIẾN GEN</a:t>
            </a:r>
          </a:p>
        </p:txBody>
      </p:sp>
      <p:cxnSp>
        <p:nvCxnSpPr>
          <p:cNvPr id="4" name="Straight Arrow Connector 3">
            <a:extLst>
              <a:ext uri="{FF2B5EF4-FFF2-40B4-BE49-F238E27FC236}">
                <a16:creationId xmlns:a16="http://schemas.microsoft.com/office/drawing/2014/main" id="{17A0EFD1-2F44-1209-4CCA-88EBC8E5BF8F}"/>
              </a:ext>
            </a:extLst>
          </p:cNvPr>
          <p:cNvCxnSpPr>
            <a:cxnSpLocks/>
          </p:cNvCxnSpPr>
          <p:nvPr/>
        </p:nvCxnSpPr>
        <p:spPr>
          <a:xfrm flipH="1">
            <a:off x="4649037" y="2014413"/>
            <a:ext cx="1856433" cy="68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E16051-8646-0AEA-F50D-0FA9F856CDC9}"/>
              </a:ext>
            </a:extLst>
          </p:cNvPr>
          <p:cNvSpPr txBox="1"/>
          <p:nvPr/>
        </p:nvSpPr>
        <p:spPr>
          <a:xfrm>
            <a:off x="2621782" y="2863639"/>
            <a:ext cx="2198077" cy="369332"/>
          </a:xfrm>
          <a:prstGeom prst="rect">
            <a:avLst/>
          </a:prstGeom>
          <a:noFill/>
          <a:ln>
            <a:solidFill>
              <a:srgbClr val="00B050"/>
            </a:solidFill>
          </a:ln>
        </p:spPr>
        <p:txBody>
          <a:bodyPr wrap="square" rtlCol="0">
            <a:spAutoFit/>
          </a:bodyPr>
          <a:lstStyle/>
          <a:p>
            <a:pPr algn="ctr"/>
            <a:r>
              <a:rPr lang="en-US" dirty="0" err="1"/>
              <a:t>Phát</a:t>
            </a:r>
            <a:r>
              <a:rPr lang="en-US" dirty="0"/>
              <a:t> </a:t>
            </a:r>
            <a:r>
              <a:rPr lang="en-US" dirty="0" err="1"/>
              <a:t>hiện</a:t>
            </a:r>
            <a:r>
              <a:rPr lang="en-US" dirty="0"/>
              <a:t> </a:t>
            </a:r>
            <a:r>
              <a:rPr lang="en-US" dirty="0" err="1"/>
              <a:t>đột</a:t>
            </a:r>
            <a:r>
              <a:rPr lang="en-US" dirty="0"/>
              <a:t> </a:t>
            </a:r>
            <a:r>
              <a:rPr lang="en-US" dirty="0" err="1"/>
              <a:t>biến</a:t>
            </a:r>
            <a:endParaRPr lang="en-US" dirty="0"/>
          </a:p>
        </p:txBody>
      </p:sp>
      <p:cxnSp>
        <p:nvCxnSpPr>
          <p:cNvPr id="19" name="Straight Arrow Connector 18">
            <a:extLst>
              <a:ext uri="{FF2B5EF4-FFF2-40B4-BE49-F238E27FC236}">
                <a16:creationId xmlns:a16="http://schemas.microsoft.com/office/drawing/2014/main" id="{1E919483-89DB-8754-02A3-03AEA58E4AD8}"/>
              </a:ext>
            </a:extLst>
          </p:cNvPr>
          <p:cNvCxnSpPr>
            <a:cxnSpLocks/>
          </p:cNvCxnSpPr>
          <p:nvPr/>
        </p:nvCxnSpPr>
        <p:spPr>
          <a:xfrm flipH="1">
            <a:off x="3702609" y="3292686"/>
            <a:ext cx="1" cy="39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F0AFABB-CF7C-AD97-A78F-512D62418907}"/>
              </a:ext>
            </a:extLst>
          </p:cNvPr>
          <p:cNvSpPr txBox="1"/>
          <p:nvPr/>
        </p:nvSpPr>
        <p:spPr>
          <a:xfrm>
            <a:off x="2454310" y="3755761"/>
            <a:ext cx="2198077" cy="646331"/>
          </a:xfrm>
          <a:prstGeom prst="rect">
            <a:avLst/>
          </a:prstGeom>
          <a:noFill/>
          <a:ln>
            <a:solidFill>
              <a:srgbClr val="00B050"/>
            </a:solidFill>
          </a:ln>
        </p:spPr>
        <p:txBody>
          <a:bodyPr wrap="square" rtlCol="0">
            <a:spAutoFit/>
          </a:bodyPr>
          <a:lstStyle/>
          <a:p>
            <a:pPr algn="ctr"/>
            <a:r>
              <a:rPr lang="en-US" dirty="0" err="1"/>
              <a:t>Đột</a:t>
            </a:r>
            <a:r>
              <a:rPr lang="en-US" dirty="0"/>
              <a:t> </a:t>
            </a:r>
            <a:r>
              <a:rPr lang="en-US" dirty="0" err="1"/>
              <a:t>biến</a:t>
            </a:r>
            <a:r>
              <a:rPr lang="en-US" dirty="0"/>
              <a:t> </a:t>
            </a:r>
            <a:r>
              <a:rPr lang="en-US" dirty="0" err="1"/>
              <a:t>có</a:t>
            </a:r>
            <a:r>
              <a:rPr lang="en-US" dirty="0"/>
              <a:t> </a:t>
            </a:r>
            <a:r>
              <a:rPr lang="en-US" dirty="0" err="1"/>
              <a:t>thật</a:t>
            </a:r>
            <a:r>
              <a:rPr lang="en-US" dirty="0"/>
              <a:t> </a:t>
            </a:r>
            <a:r>
              <a:rPr lang="en-US" dirty="0" err="1"/>
              <a:t>sự</a:t>
            </a:r>
            <a:r>
              <a:rPr lang="en-US" dirty="0"/>
              <a:t> </a:t>
            </a:r>
            <a:r>
              <a:rPr lang="en-US" dirty="0" err="1"/>
              <a:t>gây</a:t>
            </a:r>
            <a:r>
              <a:rPr lang="en-US" dirty="0"/>
              <a:t> </a:t>
            </a:r>
            <a:r>
              <a:rPr lang="en-US" dirty="0" err="1"/>
              <a:t>bệnh</a:t>
            </a:r>
            <a:r>
              <a:rPr lang="en-US" dirty="0"/>
              <a:t>?</a:t>
            </a:r>
          </a:p>
        </p:txBody>
      </p:sp>
      <p:sp>
        <p:nvSpPr>
          <p:cNvPr id="26" name="Arrow: Down 25">
            <a:extLst>
              <a:ext uri="{FF2B5EF4-FFF2-40B4-BE49-F238E27FC236}">
                <a16:creationId xmlns:a16="http://schemas.microsoft.com/office/drawing/2014/main" id="{CA3F08B6-2542-DD1E-96AD-001D8587BFEF}"/>
              </a:ext>
            </a:extLst>
          </p:cNvPr>
          <p:cNvSpPr/>
          <p:nvPr/>
        </p:nvSpPr>
        <p:spPr>
          <a:xfrm>
            <a:off x="3404086" y="4541259"/>
            <a:ext cx="298524" cy="471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EB6B770-13D8-2990-6057-556FBF17B330}"/>
              </a:ext>
            </a:extLst>
          </p:cNvPr>
          <p:cNvSpPr txBox="1"/>
          <p:nvPr/>
        </p:nvSpPr>
        <p:spPr>
          <a:xfrm>
            <a:off x="1345642" y="5152177"/>
            <a:ext cx="4750358" cy="1661993"/>
          </a:xfrm>
          <a:prstGeom prst="rect">
            <a:avLst/>
          </a:prstGeom>
          <a:noFill/>
          <a:ln>
            <a:solidFill>
              <a:srgbClr val="00B050"/>
            </a:solidFill>
          </a:ln>
        </p:spPr>
        <p:txBody>
          <a:bodyPr wrap="square" rtlCol="0">
            <a:spAutoFit/>
          </a:bodyPr>
          <a:lstStyle/>
          <a:p>
            <a:pPr lvl="0"/>
            <a:r>
              <a:rPr lang="en-US" dirty="0">
                <a:solidFill>
                  <a:schemeClr val="tx1"/>
                </a:solidFill>
              </a:rPr>
              <a:t>6 </a:t>
            </a:r>
            <a:r>
              <a:rPr lang="en-US" dirty="0" err="1">
                <a:solidFill>
                  <a:schemeClr val="tx1"/>
                </a:solidFill>
              </a:rPr>
              <a:t>tiêu</a:t>
            </a:r>
            <a:r>
              <a:rPr lang="en-US" dirty="0">
                <a:solidFill>
                  <a:schemeClr val="tx1"/>
                </a:solidFill>
              </a:rPr>
              <a:t> </a:t>
            </a:r>
            <a:r>
              <a:rPr lang="en-US" dirty="0" err="1">
                <a:solidFill>
                  <a:schemeClr val="tx1"/>
                </a:solidFill>
              </a:rPr>
              <a:t>chuẩn</a:t>
            </a:r>
            <a:r>
              <a:rPr lang="en-US" dirty="0">
                <a:solidFill>
                  <a:schemeClr val="tx1"/>
                </a:solidFill>
              </a:rPr>
              <a:t> ACMG-AMP</a:t>
            </a:r>
          </a:p>
          <a:p>
            <a:pPr marL="342900" lvl="0" indent="-342900">
              <a:buFont typeface="+mj-lt"/>
              <a:buAutoNum type="arabicPeriod"/>
            </a:pPr>
            <a:r>
              <a:rPr lang="en-US" sz="1400" dirty="0" err="1">
                <a:solidFill>
                  <a:schemeClr val="tx1"/>
                </a:solidFill>
              </a:rPr>
              <a:t>Tần</a:t>
            </a:r>
            <a:r>
              <a:rPr lang="en-US" sz="1400" dirty="0">
                <a:solidFill>
                  <a:schemeClr val="tx1"/>
                </a:solidFill>
              </a:rPr>
              <a:t> </a:t>
            </a:r>
            <a:r>
              <a:rPr lang="en-US" sz="1400" dirty="0" err="1">
                <a:solidFill>
                  <a:schemeClr val="tx1"/>
                </a:solidFill>
              </a:rPr>
              <a:t>suất</a:t>
            </a:r>
            <a:r>
              <a:rPr lang="en-US" sz="1400" dirty="0">
                <a:solidFill>
                  <a:schemeClr val="tx1"/>
                </a:solidFill>
              </a:rPr>
              <a:t> </a:t>
            </a:r>
            <a:r>
              <a:rPr lang="en-US" sz="1400" dirty="0" err="1">
                <a:solidFill>
                  <a:schemeClr val="tx1"/>
                </a:solidFill>
              </a:rPr>
              <a:t>của</a:t>
            </a:r>
            <a:r>
              <a:rPr lang="en-US" sz="1400" dirty="0">
                <a:solidFill>
                  <a:schemeClr val="tx1"/>
                </a:solidFill>
              </a:rPr>
              <a:t> </a:t>
            </a:r>
            <a:r>
              <a:rPr lang="en-US" sz="1400" dirty="0" err="1">
                <a:solidFill>
                  <a:schemeClr val="tx1"/>
                </a:solidFill>
              </a:rPr>
              <a:t>biến</a:t>
            </a:r>
            <a:r>
              <a:rPr lang="en-US" sz="1400" dirty="0">
                <a:solidFill>
                  <a:schemeClr val="tx1"/>
                </a:solidFill>
              </a:rPr>
              <a:t> </a:t>
            </a:r>
            <a:r>
              <a:rPr lang="en-US" sz="1400" dirty="0" err="1">
                <a:solidFill>
                  <a:schemeClr val="tx1"/>
                </a:solidFill>
              </a:rPr>
              <a:t>thể</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dân</a:t>
            </a:r>
            <a:r>
              <a:rPr lang="en-US" sz="1400" dirty="0">
                <a:solidFill>
                  <a:schemeClr val="tx1"/>
                </a:solidFill>
              </a:rPr>
              <a:t> </a:t>
            </a:r>
            <a:r>
              <a:rPr lang="en-US" sz="1400" dirty="0" err="1">
                <a:solidFill>
                  <a:schemeClr val="tx1"/>
                </a:solidFill>
              </a:rPr>
              <a:t>số</a:t>
            </a:r>
            <a:endParaRPr lang="en-US" sz="1400" dirty="0">
              <a:solidFill>
                <a:schemeClr val="tx1"/>
              </a:solidFill>
            </a:endParaRPr>
          </a:p>
          <a:p>
            <a:pPr marL="342900" indent="-342900">
              <a:buFont typeface="+mj-lt"/>
              <a:buAutoNum type="arabicPeriod"/>
            </a:pPr>
            <a:r>
              <a:rPr lang="en-US" sz="1400" dirty="0" err="1">
                <a:solidFill>
                  <a:schemeClr val="tx1"/>
                </a:solidFill>
              </a:rPr>
              <a:t>Loại</a:t>
            </a:r>
            <a:r>
              <a:rPr lang="en-US" sz="1400" dirty="0">
                <a:solidFill>
                  <a:schemeClr val="tx1"/>
                </a:solidFill>
              </a:rPr>
              <a:t> </a:t>
            </a:r>
            <a:r>
              <a:rPr lang="en-US" sz="1400" dirty="0" err="1">
                <a:solidFill>
                  <a:schemeClr val="tx1"/>
                </a:solidFill>
              </a:rPr>
              <a:t>biến</a:t>
            </a:r>
            <a:r>
              <a:rPr lang="en-US" sz="1400" dirty="0">
                <a:solidFill>
                  <a:schemeClr val="tx1"/>
                </a:solidFill>
              </a:rPr>
              <a:t> </a:t>
            </a:r>
            <a:r>
              <a:rPr lang="en-US" sz="1400" dirty="0" err="1">
                <a:solidFill>
                  <a:schemeClr val="tx1"/>
                </a:solidFill>
              </a:rPr>
              <a:t>thể</a:t>
            </a:r>
            <a:endParaRPr lang="en-US" sz="1400" dirty="0">
              <a:solidFill>
                <a:schemeClr val="tx1"/>
              </a:solidFill>
            </a:endParaRPr>
          </a:p>
          <a:p>
            <a:pPr marL="342900" indent="-342900">
              <a:buFont typeface="+mj-lt"/>
              <a:buAutoNum type="arabicPeriod"/>
            </a:pPr>
            <a:r>
              <a:rPr lang="en-US" sz="1400" dirty="0">
                <a:solidFill>
                  <a:schemeClr val="tx1"/>
                </a:solidFill>
              </a:rPr>
              <a:t>Databases/y </a:t>
            </a:r>
            <a:r>
              <a:rPr lang="en-US" sz="1400" dirty="0" err="1">
                <a:solidFill>
                  <a:schemeClr val="tx1"/>
                </a:solidFill>
              </a:rPr>
              <a:t>văn</a:t>
            </a:r>
            <a:endParaRPr lang="en-US" sz="1400" dirty="0">
              <a:solidFill>
                <a:schemeClr val="tx1"/>
              </a:solidFill>
            </a:endParaRPr>
          </a:p>
          <a:p>
            <a:pPr marL="342900" indent="-342900">
              <a:buFont typeface="+mj-lt"/>
              <a:buAutoNum type="arabicPeriod"/>
            </a:pPr>
            <a:r>
              <a:rPr lang="en-US" sz="1400" dirty="0" err="1">
                <a:solidFill>
                  <a:schemeClr val="tx1"/>
                </a:solidFill>
              </a:rPr>
              <a:t>Đánh</a:t>
            </a:r>
            <a:r>
              <a:rPr lang="en-US" sz="1400" dirty="0">
                <a:solidFill>
                  <a:schemeClr val="tx1"/>
                </a:solidFill>
              </a:rPr>
              <a:t> </a:t>
            </a:r>
            <a:r>
              <a:rPr lang="en-US" sz="1400" dirty="0" err="1">
                <a:solidFill>
                  <a:schemeClr val="tx1"/>
                </a:solidFill>
              </a:rPr>
              <a:t>giá</a:t>
            </a:r>
            <a:r>
              <a:rPr lang="en-US" sz="1400" dirty="0">
                <a:solidFill>
                  <a:schemeClr val="tx1"/>
                </a:solidFill>
              </a:rPr>
              <a:t> </a:t>
            </a:r>
            <a:r>
              <a:rPr lang="en-US" sz="1400" dirty="0" err="1">
                <a:solidFill>
                  <a:schemeClr val="tx1"/>
                </a:solidFill>
              </a:rPr>
              <a:t>khả</a:t>
            </a:r>
            <a:r>
              <a:rPr lang="en-US" sz="1400" dirty="0">
                <a:solidFill>
                  <a:schemeClr val="tx1"/>
                </a:solidFill>
              </a:rPr>
              <a:t> </a:t>
            </a:r>
            <a:r>
              <a:rPr lang="en-US" sz="1400" dirty="0" err="1">
                <a:solidFill>
                  <a:schemeClr val="tx1"/>
                </a:solidFill>
              </a:rPr>
              <a:t>năng</a:t>
            </a:r>
            <a:r>
              <a:rPr lang="en-US" sz="1400" dirty="0">
                <a:solidFill>
                  <a:schemeClr val="tx1"/>
                </a:solidFill>
              </a:rPr>
              <a:t> </a:t>
            </a:r>
            <a:r>
              <a:rPr lang="en-US" sz="1400" dirty="0" err="1">
                <a:solidFill>
                  <a:schemeClr val="tx1"/>
                </a:solidFill>
              </a:rPr>
              <a:t>gây</a:t>
            </a:r>
            <a:r>
              <a:rPr lang="en-US" sz="1400" dirty="0">
                <a:solidFill>
                  <a:schemeClr val="tx1"/>
                </a:solidFill>
              </a:rPr>
              <a:t> </a:t>
            </a:r>
            <a:r>
              <a:rPr lang="en-US" sz="1400" dirty="0" err="1">
                <a:solidFill>
                  <a:schemeClr val="tx1"/>
                </a:solidFill>
              </a:rPr>
              <a:t>bệnh</a:t>
            </a:r>
            <a:r>
              <a:rPr lang="en-US" sz="1400" dirty="0">
                <a:solidFill>
                  <a:schemeClr val="tx1"/>
                </a:solidFill>
              </a:rPr>
              <a:t> </a:t>
            </a:r>
            <a:r>
              <a:rPr lang="en-US" sz="1400" dirty="0" err="1">
                <a:solidFill>
                  <a:schemeClr val="tx1"/>
                </a:solidFill>
              </a:rPr>
              <a:t>của</a:t>
            </a:r>
            <a:r>
              <a:rPr lang="en-US" sz="1400" dirty="0">
                <a:solidFill>
                  <a:schemeClr val="tx1"/>
                </a:solidFill>
              </a:rPr>
              <a:t> </a:t>
            </a:r>
            <a:r>
              <a:rPr lang="en-US" sz="1400" dirty="0" err="1">
                <a:solidFill>
                  <a:schemeClr val="tx1"/>
                </a:solidFill>
              </a:rPr>
              <a:t>biến</a:t>
            </a:r>
            <a:r>
              <a:rPr lang="en-US" sz="1400" dirty="0">
                <a:solidFill>
                  <a:schemeClr val="tx1"/>
                </a:solidFill>
              </a:rPr>
              <a:t> </a:t>
            </a:r>
            <a:r>
              <a:rPr lang="en-US" sz="1400" dirty="0" err="1">
                <a:solidFill>
                  <a:schemeClr val="tx1"/>
                </a:solidFill>
              </a:rPr>
              <a:t>thể</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đình</a:t>
            </a:r>
            <a:endParaRPr lang="en-US" sz="1400" dirty="0">
              <a:solidFill>
                <a:schemeClr val="tx1"/>
              </a:solidFill>
            </a:endParaRPr>
          </a:p>
          <a:p>
            <a:pPr marL="342900" indent="-342900">
              <a:buFont typeface="+mj-lt"/>
              <a:buAutoNum type="arabicPeriod"/>
            </a:pPr>
            <a:r>
              <a:rPr lang="en-US" sz="1400" dirty="0"/>
              <a:t>In silico test</a:t>
            </a:r>
          </a:p>
          <a:p>
            <a:pPr marL="342900" indent="-342900">
              <a:buFont typeface="+mj-lt"/>
              <a:buAutoNum type="arabicPeriod"/>
            </a:pPr>
            <a:r>
              <a:rPr lang="en-US" sz="1400" dirty="0" err="1">
                <a:solidFill>
                  <a:schemeClr val="tx1"/>
                </a:solidFill>
              </a:rPr>
              <a:t>Nghiên</a:t>
            </a:r>
            <a:r>
              <a:rPr lang="en-US" sz="1400" dirty="0">
                <a:solidFill>
                  <a:schemeClr val="tx1"/>
                </a:solidFill>
              </a:rPr>
              <a:t> </a:t>
            </a:r>
            <a:r>
              <a:rPr lang="en-US" sz="1400" dirty="0" err="1">
                <a:solidFill>
                  <a:schemeClr val="tx1"/>
                </a:solidFill>
              </a:rPr>
              <a:t>cứu</a:t>
            </a:r>
            <a:r>
              <a:rPr lang="en-US" sz="1400" dirty="0">
                <a:solidFill>
                  <a:schemeClr val="tx1"/>
                </a:solidFill>
              </a:rPr>
              <a:t> </a:t>
            </a:r>
            <a:r>
              <a:rPr lang="en-US" sz="1400" dirty="0" err="1">
                <a:solidFill>
                  <a:schemeClr val="tx1"/>
                </a:solidFill>
              </a:rPr>
              <a:t>cơ</a:t>
            </a:r>
            <a:r>
              <a:rPr lang="en-US" sz="1400" dirty="0">
                <a:solidFill>
                  <a:schemeClr val="tx1"/>
                </a:solidFill>
              </a:rPr>
              <a:t> </a:t>
            </a:r>
            <a:r>
              <a:rPr lang="en-US" sz="1400" dirty="0" err="1">
                <a:solidFill>
                  <a:schemeClr val="tx1"/>
                </a:solidFill>
              </a:rPr>
              <a:t>bản</a:t>
            </a:r>
            <a:endParaRPr lang="en-US" sz="1400" dirty="0">
              <a:solidFill>
                <a:schemeClr val="tx1"/>
              </a:solidFill>
            </a:endParaRPr>
          </a:p>
        </p:txBody>
      </p:sp>
      <p:grpSp>
        <p:nvGrpSpPr>
          <p:cNvPr id="10" name="Group 9">
            <a:extLst>
              <a:ext uri="{FF2B5EF4-FFF2-40B4-BE49-F238E27FC236}">
                <a16:creationId xmlns:a16="http://schemas.microsoft.com/office/drawing/2014/main" id="{26185464-D80C-56D2-7455-46EA85F49B65}"/>
              </a:ext>
            </a:extLst>
          </p:cNvPr>
          <p:cNvGrpSpPr/>
          <p:nvPr/>
        </p:nvGrpSpPr>
        <p:grpSpPr>
          <a:xfrm>
            <a:off x="6508820" y="2014413"/>
            <a:ext cx="4936253" cy="4508713"/>
            <a:chOff x="6508820" y="2014413"/>
            <a:chExt cx="4936253" cy="4508713"/>
          </a:xfrm>
        </p:grpSpPr>
        <p:grpSp>
          <p:nvGrpSpPr>
            <p:cNvPr id="9" name="Group 8">
              <a:extLst>
                <a:ext uri="{FF2B5EF4-FFF2-40B4-BE49-F238E27FC236}">
                  <a16:creationId xmlns:a16="http://schemas.microsoft.com/office/drawing/2014/main" id="{E28CA168-9AA7-C9D6-20E5-340ACB27994A}"/>
                </a:ext>
              </a:extLst>
            </p:cNvPr>
            <p:cNvGrpSpPr/>
            <p:nvPr/>
          </p:nvGrpSpPr>
          <p:grpSpPr>
            <a:xfrm>
              <a:off x="6508820" y="2014413"/>
              <a:ext cx="4730077" cy="3213850"/>
              <a:chOff x="6508820" y="2014413"/>
              <a:chExt cx="4730077" cy="3213850"/>
            </a:xfrm>
          </p:grpSpPr>
          <p:cxnSp>
            <p:nvCxnSpPr>
              <p:cNvPr id="7" name="Straight Arrow Connector 6">
                <a:extLst>
                  <a:ext uri="{FF2B5EF4-FFF2-40B4-BE49-F238E27FC236}">
                    <a16:creationId xmlns:a16="http://schemas.microsoft.com/office/drawing/2014/main" id="{9A42C24C-1C1E-F2C3-6552-2EEC4FAE6E34}"/>
                  </a:ext>
                </a:extLst>
              </p:cNvPr>
              <p:cNvCxnSpPr>
                <a:cxnSpLocks/>
                <a:stCxn id="2" idx="2"/>
              </p:cNvCxnSpPr>
              <p:nvPr/>
            </p:nvCxnSpPr>
            <p:spPr>
              <a:xfrm>
                <a:off x="6508820" y="2014413"/>
                <a:ext cx="1881554" cy="68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77842C-193F-DA14-3AC5-4D3CDE7F6DA0}"/>
                  </a:ext>
                </a:extLst>
              </p:cNvPr>
              <p:cNvSpPr txBox="1"/>
              <p:nvPr/>
            </p:nvSpPr>
            <p:spPr>
              <a:xfrm>
                <a:off x="7427432" y="2818981"/>
                <a:ext cx="3811465" cy="646331"/>
              </a:xfrm>
              <a:prstGeom prst="rect">
                <a:avLst/>
              </a:prstGeom>
              <a:noFill/>
              <a:ln>
                <a:solidFill>
                  <a:srgbClr val="00B050"/>
                </a:solidFill>
              </a:ln>
            </p:spPr>
            <p:txBody>
              <a:bodyPr wrap="square" rtlCol="0">
                <a:spAutoFit/>
              </a:bodyPr>
              <a:lstStyle/>
              <a:p>
                <a:pPr algn="ctr"/>
                <a:r>
                  <a:rPr lang="en-US" dirty="0" err="1"/>
                  <a:t>Không</a:t>
                </a:r>
                <a:r>
                  <a:rPr lang="en-US" dirty="0"/>
                  <a:t> </a:t>
                </a:r>
                <a:r>
                  <a:rPr lang="en-US" dirty="0" err="1"/>
                  <a:t>phát</a:t>
                </a:r>
                <a:r>
                  <a:rPr lang="en-US" dirty="0"/>
                  <a:t> </a:t>
                </a:r>
                <a:r>
                  <a:rPr lang="en-US" dirty="0" err="1"/>
                  <a:t>hiện</a:t>
                </a:r>
                <a:r>
                  <a:rPr lang="en-US" dirty="0"/>
                  <a:t> </a:t>
                </a:r>
                <a:r>
                  <a:rPr lang="en-US" dirty="0" err="1"/>
                  <a:t>đột</a:t>
                </a:r>
                <a:r>
                  <a:rPr lang="en-US" dirty="0"/>
                  <a:t> </a:t>
                </a:r>
                <a:r>
                  <a:rPr lang="en-US" dirty="0" err="1"/>
                  <a:t>biến</a:t>
                </a:r>
                <a:r>
                  <a:rPr lang="en-US" dirty="0"/>
                  <a:t> </a:t>
                </a:r>
              </a:p>
              <a:p>
                <a:pPr algn="ctr"/>
                <a:r>
                  <a:rPr lang="en-US" dirty="0"/>
                  <a:t>(</a:t>
                </a:r>
                <a:r>
                  <a:rPr lang="en-US" dirty="0" err="1"/>
                  <a:t>âm</a:t>
                </a:r>
                <a:r>
                  <a:rPr lang="en-US" dirty="0"/>
                  <a:t> </a:t>
                </a:r>
                <a:r>
                  <a:rPr lang="en-US" dirty="0" err="1"/>
                  <a:t>tính</a:t>
                </a:r>
                <a:r>
                  <a:rPr lang="en-US" dirty="0"/>
                  <a:t> </a:t>
                </a:r>
                <a:r>
                  <a:rPr lang="en-US" dirty="0" err="1"/>
                  <a:t>trong</a:t>
                </a:r>
                <a:r>
                  <a:rPr lang="en-US" dirty="0"/>
                  <a:t> </a:t>
                </a:r>
                <a:r>
                  <a:rPr lang="en-US" dirty="0" err="1"/>
                  <a:t>phạm</a:t>
                </a:r>
                <a:r>
                  <a:rPr lang="en-US" dirty="0"/>
                  <a:t> vi </a:t>
                </a:r>
                <a:r>
                  <a:rPr lang="en-US" dirty="0" err="1"/>
                  <a:t>khảo</a:t>
                </a:r>
                <a:r>
                  <a:rPr lang="en-US" dirty="0"/>
                  <a:t> </a:t>
                </a:r>
                <a:r>
                  <a:rPr lang="en-US" dirty="0" err="1"/>
                  <a:t>sát</a:t>
                </a:r>
                <a:r>
                  <a:rPr lang="en-US" dirty="0"/>
                  <a:t>)</a:t>
                </a:r>
              </a:p>
            </p:txBody>
          </p:sp>
          <p:sp>
            <p:nvSpPr>
              <p:cNvPr id="24" name="TextBox 23">
                <a:extLst>
                  <a:ext uri="{FF2B5EF4-FFF2-40B4-BE49-F238E27FC236}">
                    <a16:creationId xmlns:a16="http://schemas.microsoft.com/office/drawing/2014/main" id="{6144466E-F17C-0069-57F6-DEE614107E6B}"/>
                  </a:ext>
                </a:extLst>
              </p:cNvPr>
              <p:cNvSpPr txBox="1"/>
              <p:nvPr/>
            </p:nvSpPr>
            <p:spPr>
              <a:xfrm>
                <a:off x="8022351" y="4015647"/>
                <a:ext cx="2198077" cy="646331"/>
              </a:xfrm>
              <a:prstGeom prst="rect">
                <a:avLst/>
              </a:prstGeom>
              <a:noFill/>
              <a:ln>
                <a:solidFill>
                  <a:srgbClr val="00B050"/>
                </a:solidFill>
              </a:ln>
            </p:spPr>
            <p:txBody>
              <a:bodyPr wrap="square" rtlCol="0">
                <a:spAutoFit/>
              </a:bodyPr>
              <a:lstStyle/>
              <a:p>
                <a:pPr algn="ctr"/>
                <a:r>
                  <a:rPr lang="en-US" dirty="0" err="1"/>
                  <a:t>Có</a:t>
                </a:r>
                <a:r>
                  <a:rPr lang="en-US" dirty="0"/>
                  <a:t> </a:t>
                </a:r>
                <a:r>
                  <a:rPr lang="en-US" dirty="0" err="1"/>
                  <a:t>loại</a:t>
                </a:r>
                <a:r>
                  <a:rPr lang="en-US" dirty="0"/>
                  <a:t> </a:t>
                </a:r>
                <a:r>
                  <a:rPr lang="en-US" dirty="0" err="1"/>
                  <a:t>bỏ</a:t>
                </a:r>
                <a:r>
                  <a:rPr lang="en-US" dirty="0"/>
                  <a:t> </a:t>
                </a:r>
                <a:r>
                  <a:rPr lang="en-US" dirty="0" err="1"/>
                  <a:t>được</a:t>
                </a:r>
                <a:r>
                  <a:rPr lang="en-US" dirty="0"/>
                  <a:t> </a:t>
                </a:r>
                <a:r>
                  <a:rPr lang="en-US" dirty="0" err="1"/>
                  <a:t>chẩn</a:t>
                </a:r>
                <a:r>
                  <a:rPr lang="en-US" dirty="0"/>
                  <a:t> </a:t>
                </a:r>
                <a:r>
                  <a:rPr lang="en-US" dirty="0" err="1"/>
                  <a:t>đoán</a:t>
                </a:r>
                <a:r>
                  <a:rPr lang="en-US" dirty="0"/>
                  <a:t>/</a:t>
                </a:r>
                <a:r>
                  <a:rPr lang="en-US" dirty="0" err="1"/>
                  <a:t>nghi</a:t>
                </a:r>
                <a:r>
                  <a:rPr lang="en-US" dirty="0"/>
                  <a:t> </a:t>
                </a:r>
                <a:r>
                  <a:rPr lang="en-US" dirty="0" err="1"/>
                  <a:t>ngờ</a:t>
                </a:r>
                <a:r>
                  <a:rPr lang="en-US" dirty="0"/>
                  <a:t>?</a:t>
                </a:r>
              </a:p>
            </p:txBody>
          </p:sp>
          <p:cxnSp>
            <p:nvCxnSpPr>
              <p:cNvPr id="25" name="Straight Arrow Connector 24">
                <a:extLst>
                  <a:ext uri="{FF2B5EF4-FFF2-40B4-BE49-F238E27FC236}">
                    <a16:creationId xmlns:a16="http://schemas.microsoft.com/office/drawing/2014/main" id="{DE423E5A-C243-86F2-410E-312DD92199CE}"/>
                  </a:ext>
                </a:extLst>
              </p:cNvPr>
              <p:cNvCxnSpPr>
                <a:cxnSpLocks/>
              </p:cNvCxnSpPr>
              <p:nvPr/>
            </p:nvCxnSpPr>
            <p:spPr>
              <a:xfrm flipH="1">
                <a:off x="9121390" y="3559015"/>
                <a:ext cx="1" cy="39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Arrow: Down 30">
                <a:extLst>
                  <a:ext uri="{FF2B5EF4-FFF2-40B4-BE49-F238E27FC236}">
                    <a16:creationId xmlns:a16="http://schemas.microsoft.com/office/drawing/2014/main" id="{1987A1B5-C0A9-8644-27E7-15EFA5BCB596}"/>
                  </a:ext>
                </a:extLst>
              </p:cNvPr>
              <p:cNvSpPr/>
              <p:nvPr/>
            </p:nvSpPr>
            <p:spPr>
              <a:xfrm>
                <a:off x="9034640" y="4756512"/>
                <a:ext cx="298524" cy="471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7FA6BDF-487D-BBCC-7D74-072CBE3EDD93}"/>
                </a:ext>
              </a:extLst>
            </p:cNvPr>
            <p:cNvSpPr txBox="1"/>
            <p:nvPr/>
          </p:nvSpPr>
          <p:spPr>
            <a:xfrm>
              <a:off x="8022350" y="5322797"/>
              <a:ext cx="3422723" cy="1200329"/>
            </a:xfrm>
            <a:prstGeom prst="rect">
              <a:avLst/>
            </a:prstGeom>
            <a:noFill/>
            <a:ln>
              <a:solidFill>
                <a:srgbClr val="00B050"/>
              </a:solidFill>
            </a:ln>
          </p:spPr>
          <p:txBody>
            <a:bodyPr wrap="square" rtlCol="0">
              <a:spAutoFit/>
            </a:bodyPr>
            <a:lstStyle/>
            <a:p>
              <a:pPr marL="285750" indent="-285750">
                <a:buFont typeface="Wingdings" panose="05000000000000000000" pitchFamily="2" charset="2"/>
                <a:buChar char="Ø"/>
              </a:pPr>
              <a:r>
                <a:rPr lang="en-US" dirty="0" err="1"/>
                <a:t>Nâng</a:t>
              </a:r>
              <a:r>
                <a:rPr lang="en-US" dirty="0"/>
                <a:t> </a:t>
              </a:r>
              <a:r>
                <a:rPr lang="en-US" dirty="0" err="1"/>
                <a:t>cấp</a:t>
              </a:r>
              <a:r>
                <a:rPr lang="en-US" dirty="0"/>
                <a:t> </a:t>
              </a:r>
              <a:r>
                <a:rPr lang="en-US" dirty="0" err="1"/>
                <a:t>phạm</a:t>
              </a:r>
              <a:r>
                <a:rPr lang="en-US" dirty="0"/>
                <a:t> vi </a:t>
              </a:r>
              <a:r>
                <a:rPr lang="en-US" dirty="0" err="1"/>
                <a:t>khảo</a:t>
              </a:r>
              <a:r>
                <a:rPr lang="en-US" dirty="0"/>
                <a:t> </a:t>
              </a:r>
              <a:r>
                <a:rPr lang="en-US" dirty="0" err="1"/>
                <a:t>sát</a:t>
              </a:r>
              <a:endParaRPr lang="en-US" dirty="0"/>
            </a:p>
            <a:p>
              <a:pPr marL="285750" indent="-285750">
                <a:buFont typeface="Wingdings" panose="05000000000000000000" pitchFamily="2" charset="2"/>
                <a:buChar char="Ø"/>
              </a:pPr>
              <a:r>
                <a:rPr lang="en-US" dirty="0" err="1"/>
                <a:t>Xét</a:t>
              </a:r>
              <a:r>
                <a:rPr lang="en-US" dirty="0"/>
                <a:t> </a:t>
              </a:r>
              <a:r>
                <a:rPr lang="en-US" dirty="0" err="1"/>
                <a:t>nghiệm</a:t>
              </a:r>
              <a:r>
                <a:rPr lang="en-US" dirty="0"/>
                <a:t> di </a:t>
              </a:r>
              <a:r>
                <a:rPr lang="en-US" dirty="0" err="1"/>
                <a:t>truyền</a:t>
              </a:r>
              <a:r>
                <a:rPr lang="en-US" dirty="0"/>
                <a:t> </a:t>
              </a:r>
              <a:r>
                <a:rPr lang="en-US" dirty="0" err="1"/>
                <a:t>khác</a:t>
              </a:r>
              <a:endParaRPr lang="en-US" dirty="0"/>
            </a:p>
            <a:p>
              <a:pPr marL="285750" indent="-285750">
                <a:buFont typeface="Wingdings" panose="05000000000000000000" pitchFamily="2" charset="2"/>
                <a:buChar char="Ø"/>
              </a:pPr>
              <a:r>
                <a:rPr lang="en-US" dirty="0"/>
                <a:t>Theo </a:t>
              </a:r>
              <a:r>
                <a:rPr lang="en-US" dirty="0" err="1"/>
                <a:t>dõi</a:t>
              </a:r>
              <a:r>
                <a:rPr lang="en-US" dirty="0"/>
                <a:t> </a:t>
              </a:r>
              <a:r>
                <a:rPr lang="en-US" dirty="0" err="1"/>
                <a:t>lâm</a:t>
              </a:r>
              <a:r>
                <a:rPr lang="en-US" dirty="0"/>
                <a:t> </a:t>
              </a:r>
              <a:r>
                <a:rPr lang="en-US" dirty="0" err="1"/>
                <a:t>sàng</a:t>
              </a:r>
              <a:r>
                <a:rPr lang="en-US" dirty="0"/>
                <a:t> -&gt; </a:t>
              </a:r>
              <a:r>
                <a:rPr lang="en-US" dirty="0" err="1"/>
                <a:t>tái</a:t>
              </a:r>
              <a:r>
                <a:rPr lang="en-US" dirty="0"/>
                <a:t> </a:t>
              </a:r>
              <a:r>
                <a:rPr lang="en-US" dirty="0" err="1"/>
                <a:t>phân</a:t>
              </a:r>
              <a:r>
                <a:rPr lang="en-US" dirty="0"/>
                <a:t> </a:t>
              </a:r>
              <a:r>
                <a:rPr lang="en-US" dirty="0" err="1"/>
                <a:t>tích</a:t>
              </a:r>
              <a:r>
                <a:rPr lang="en-US" dirty="0"/>
                <a:t> </a:t>
              </a:r>
              <a:r>
                <a:rPr lang="en-US" dirty="0" err="1"/>
                <a:t>kết</a:t>
              </a:r>
              <a:r>
                <a:rPr lang="en-US" dirty="0"/>
                <a:t> </a:t>
              </a:r>
              <a:r>
                <a:rPr lang="en-US" dirty="0" err="1"/>
                <a:t>quả</a:t>
              </a:r>
              <a:r>
                <a:rPr lang="en-US" dirty="0"/>
                <a:t> </a:t>
              </a:r>
              <a:r>
                <a:rPr lang="en-US" dirty="0" err="1"/>
                <a:t>xét</a:t>
              </a:r>
              <a:r>
                <a:rPr lang="en-US" dirty="0"/>
                <a:t> </a:t>
              </a:r>
              <a:r>
                <a:rPr lang="en-US" dirty="0" err="1"/>
                <a:t>nghiệm</a:t>
              </a:r>
              <a:r>
                <a:rPr lang="en-US" dirty="0"/>
                <a:t> gen</a:t>
              </a:r>
            </a:p>
          </p:txBody>
        </p:sp>
      </p:grpSp>
    </p:spTree>
    <p:extLst>
      <p:ext uri="{BB962C8B-B14F-4D97-AF65-F5344CB8AC3E}">
        <p14:creationId xmlns:p14="http://schemas.microsoft.com/office/powerpoint/2010/main" val="328167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65909-F5CE-6CD7-0FA9-6DF2595AC681}"/>
              </a:ext>
            </a:extLst>
          </p:cNvPr>
          <p:cNvSpPr>
            <a:spLocks noGrp="1"/>
          </p:cNvSpPr>
          <p:nvPr>
            <p:ph type="title"/>
          </p:nvPr>
        </p:nvSpPr>
        <p:spPr>
          <a:xfrm>
            <a:off x="1035354" y="613322"/>
            <a:ext cx="4620584" cy="4567137"/>
          </a:xfrm>
        </p:spPr>
        <p:txBody>
          <a:bodyPr vert="horz" lIns="91440" tIns="45720" rIns="91440" bIns="45720" rtlCol="0" anchor="b">
            <a:normAutofit/>
          </a:bodyPr>
          <a:lstStyle/>
          <a:p>
            <a:pPr algn="ctr"/>
            <a:r>
              <a:rPr lang="en-US" sz="4400" b="1" dirty="0"/>
              <a:t>CÁC PHẦM MỀM TRỰC TUYẾN </a:t>
            </a:r>
          </a:p>
        </p:txBody>
      </p:sp>
      <p:pic>
        <p:nvPicPr>
          <p:cNvPr id="15" name="Picture 3">
            <a:extLst>
              <a:ext uri="{FF2B5EF4-FFF2-40B4-BE49-F238E27FC236}">
                <a16:creationId xmlns:a16="http://schemas.microsoft.com/office/drawing/2014/main" id="{78E2ED87-7F85-C85D-D736-FB59D9549C97}"/>
              </a:ext>
            </a:extLst>
          </p:cNvPr>
          <p:cNvPicPr>
            <a:picLocks noChangeAspect="1"/>
          </p:cNvPicPr>
          <p:nvPr/>
        </p:nvPicPr>
        <p:blipFill rotWithShape="1">
          <a:blip r:embed="rId2"/>
          <a:srcRect l="24202" r="3232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8736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77" y="0"/>
            <a:ext cx="10515600" cy="1325563"/>
          </a:xfrm>
        </p:spPr>
        <p:txBody>
          <a:bodyPr>
            <a:normAutofit/>
          </a:bodyPr>
          <a:lstStyle/>
          <a:p>
            <a:pPr algn="ctr"/>
            <a:r>
              <a:rPr lang="en-US" sz="3600" b="1" dirty="0">
                <a:solidFill>
                  <a:srgbClr val="002060"/>
                </a:solidFill>
                <a:latin typeface="Calibri" panose="020F0502020204030204" pitchFamily="34" charset="0"/>
                <a:cs typeface="Calibri" panose="020F0502020204030204" pitchFamily="34" charset="0"/>
              </a:rPr>
              <a:t>GIA SỬ SỨC KHOẺ (</a:t>
            </a:r>
            <a:r>
              <a:rPr lang="vi-VN" sz="3600" dirty="0">
                <a:solidFill>
                  <a:srgbClr val="002060"/>
                </a:solidFill>
                <a:latin typeface="Calibri" panose="020F0502020204030204" pitchFamily="34" charset="0"/>
                <a:cs typeface="Calibri" panose="020F0502020204030204" pitchFamily="34" charset="0"/>
              </a:rPr>
              <a:t>FAMILY HEALTH HISTORY</a:t>
            </a:r>
            <a:r>
              <a:rPr lang="en-US" sz="3600" dirty="0">
                <a:solidFill>
                  <a:srgbClr val="002060"/>
                </a:solidFill>
                <a:latin typeface="Calibri" panose="020F0502020204030204" pitchFamily="34" charset="0"/>
                <a:cs typeface="Calibri" panose="020F0502020204030204" pitchFamily="34" charset="0"/>
              </a:rPr>
              <a:t>)</a:t>
            </a:r>
            <a:endParaRPr lang="en-US" sz="3600" b="1"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37979" y="1791918"/>
            <a:ext cx="5281246" cy="4351338"/>
          </a:xfrm>
        </p:spPr>
        <p:txBody>
          <a:bodyPr/>
          <a:lstStyle/>
          <a:p>
            <a:pPr marL="0" indent="0">
              <a:buNone/>
            </a:pPr>
            <a:r>
              <a:rPr lang="vi-VN" dirty="0">
                <a:latin typeface="Calibri" panose="020F0502020204030204" pitchFamily="34" charset="0"/>
                <a:cs typeface="Calibri" panose="020F0502020204030204" pitchFamily="34" charset="0"/>
              </a:rPr>
              <a:t>Gia sử sức khỏe  </a:t>
            </a:r>
            <a:r>
              <a:rPr lang="en-US" dirty="0">
                <a:latin typeface="Calibri" panose="020F0502020204030204" pitchFamily="34" charset="0"/>
                <a:cs typeface="Calibri" panose="020F0502020204030204" pitchFamily="34" charset="0"/>
              </a:rPr>
              <a:t>(</a:t>
            </a:r>
            <a:r>
              <a:rPr lang="vi-VN" dirty="0">
                <a:latin typeface="Calibri" panose="020F0502020204030204" pitchFamily="34" charset="0"/>
                <a:cs typeface="Calibri" panose="020F0502020204030204" pitchFamily="34" charset="0"/>
              </a:rPr>
              <a:t>Family health history – FHH) là một tập hợp các thông tin về sức khỏe – bệnh tật của mọi thành viên trong gia đình với </a:t>
            </a:r>
            <a:r>
              <a:rPr lang="vi-VN" i="1" dirty="0">
                <a:solidFill>
                  <a:srgbClr val="FF0000"/>
                </a:solidFill>
                <a:latin typeface="Calibri" panose="020F0502020204030204" pitchFamily="34" charset="0"/>
                <a:cs typeface="Calibri" panose="020F0502020204030204" pitchFamily="34" charset="0"/>
              </a:rPr>
              <a:t>ít nhất 3 thế hệ liên tục. </a:t>
            </a:r>
            <a:endParaRPr lang="en-US" i="1" dirty="0">
              <a:solidFill>
                <a:srgbClr val="FF0000"/>
              </a:solidFill>
              <a:latin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cs typeface="Calibri" panose="020F0502020204030204" pitchFamily="34" charset="0"/>
              </a:rPr>
              <a:t>Gia sử sức khỏe (GSSK) thường được biểu diễn bằng cây gia hệ (pedigree) </a:t>
            </a:r>
            <a:endParaRPr lang="en-US" dirty="0">
              <a:latin typeface="Calibri" panose="020F0502020204030204" pitchFamily="34" charset="0"/>
              <a:cs typeface="Calibri" panose="020F0502020204030204" pitchFamily="34" charset="0"/>
            </a:endParaRPr>
          </a:p>
        </p:txBody>
      </p:sp>
      <p:pic>
        <p:nvPicPr>
          <p:cNvPr id="4" name="Picture 3" descr="Macintosh HD:Users:hoagiang:hoagiang:privateProjects:GeneSolutions:BRCA_ngs:manuscript:figures:Le Thi Thuy Tien_20171101.pdf"/>
          <p:cNvPicPr>
            <a:picLocks noChangeAspect="1" noChangeArrowheads="1"/>
          </p:cNvPicPr>
          <p:nvPr/>
        </p:nvPicPr>
        <p:blipFill>
          <a:blip r:embed="rId2">
            <a:extLst>
              <a:ext uri="{28A0092B-C50C-407E-A947-70E740481C1C}">
                <a14:useLocalDpi xmlns:a14="http://schemas.microsoft.com/office/drawing/2010/main" val="0"/>
              </a:ext>
            </a:extLst>
          </a:blip>
          <a:srcRect t="19376" b="26459"/>
          <a:stretch>
            <a:fillRect/>
          </a:stretch>
        </p:blipFill>
        <p:spPr bwMode="auto">
          <a:xfrm>
            <a:off x="5519225" y="1752585"/>
            <a:ext cx="6452382" cy="4105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8865326" y="6115905"/>
            <a:ext cx="2333897" cy="369332"/>
          </a:xfrm>
          <a:prstGeom prst="rect">
            <a:avLst/>
          </a:prstGeom>
          <a:noFill/>
        </p:spPr>
        <p:txBody>
          <a:bodyPr wrap="square" rtlCol="0">
            <a:spAutoFit/>
          </a:bodyPr>
          <a:lstStyle/>
          <a:p>
            <a:r>
              <a:rPr lang="en-US" i="1" dirty="0" err="1"/>
              <a:t>Viện</a:t>
            </a:r>
            <a:r>
              <a:rPr lang="en-US" i="1" dirty="0"/>
              <a:t> di </a:t>
            </a:r>
            <a:r>
              <a:rPr lang="en-US" i="1" dirty="0" err="1"/>
              <a:t>truyền</a:t>
            </a:r>
            <a:r>
              <a:rPr lang="en-US" i="1" dirty="0"/>
              <a:t> y </a:t>
            </a:r>
            <a:r>
              <a:rPr lang="en-US" i="1" dirty="0" err="1"/>
              <a:t>học</a:t>
            </a:r>
            <a:endParaRPr lang="en-US" i="1" dirty="0"/>
          </a:p>
        </p:txBody>
      </p:sp>
      <p:cxnSp>
        <p:nvCxnSpPr>
          <p:cNvPr id="6" name="Straight Connector 5"/>
          <p:cNvCxnSpPr/>
          <p:nvPr/>
        </p:nvCxnSpPr>
        <p:spPr>
          <a:xfrm flipV="1">
            <a:off x="418011" y="1084217"/>
            <a:ext cx="11207932" cy="1306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10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A46E-25F6-C7EB-A523-ABCA5DFA2C27}"/>
              </a:ext>
            </a:extLst>
          </p:cNvPr>
          <p:cNvSpPr>
            <a:spLocks noGrp="1"/>
          </p:cNvSpPr>
          <p:nvPr>
            <p:ph type="title"/>
          </p:nvPr>
        </p:nvSpPr>
        <p:spPr>
          <a:xfrm>
            <a:off x="838199" y="365125"/>
            <a:ext cx="11129387" cy="1325563"/>
          </a:xfrm>
        </p:spPr>
        <p:txBody>
          <a:bodyPr>
            <a:normAutofit/>
          </a:bodyPr>
          <a:lstStyle/>
          <a:p>
            <a:pPr algn="ctr"/>
            <a:r>
              <a:rPr lang="en-US" sz="3600" b="1" dirty="0">
                <a:solidFill>
                  <a:srgbClr val="002060"/>
                </a:solidFill>
                <a:latin typeface="+mn-lt"/>
              </a:rPr>
              <a:t>GIA SỬ SỨC KHOẺ TRỰC TUYẾN DÀNH CHO BỆNH NHÂN</a:t>
            </a:r>
            <a:endParaRPr lang="en-US" sz="3600" dirty="0"/>
          </a:p>
        </p:txBody>
      </p:sp>
      <p:pic>
        <p:nvPicPr>
          <p:cNvPr id="9" name="Content Placeholder 8" descr="A group of people posing for a photo&#10;&#10;Description automatically generated">
            <a:extLst>
              <a:ext uri="{FF2B5EF4-FFF2-40B4-BE49-F238E27FC236}">
                <a16:creationId xmlns:a16="http://schemas.microsoft.com/office/drawing/2014/main" id="{32E73A8A-AD35-9809-5BC4-4F4F8D5FCA16}"/>
              </a:ext>
            </a:extLst>
          </p:cNvPr>
          <p:cNvPicPr>
            <a:picLocks noGrp="1" noChangeAspect="1"/>
          </p:cNvPicPr>
          <p:nvPr>
            <p:ph sz="half" idx="1"/>
          </p:nvPr>
        </p:nvPicPr>
        <p:blipFill>
          <a:blip r:embed="rId3"/>
          <a:stretch>
            <a:fillRect/>
          </a:stretch>
        </p:blipFill>
        <p:spPr>
          <a:xfrm>
            <a:off x="961293" y="1865201"/>
            <a:ext cx="4049485" cy="4589019"/>
          </a:xfrm>
        </p:spPr>
      </p:pic>
      <p:pic>
        <p:nvPicPr>
          <p:cNvPr id="5" name="Content Placeholder 4">
            <a:extLst>
              <a:ext uri="{FF2B5EF4-FFF2-40B4-BE49-F238E27FC236}">
                <a16:creationId xmlns:a16="http://schemas.microsoft.com/office/drawing/2014/main" id="{2DE56471-34ED-BBBC-529E-B368A905FA5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1898781"/>
            <a:ext cx="5134707" cy="4381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A593FC0-8DBA-ED78-1BEB-01F83EBC7A2A}"/>
              </a:ext>
            </a:extLst>
          </p:cNvPr>
          <p:cNvSpPr txBox="1"/>
          <p:nvPr/>
        </p:nvSpPr>
        <p:spPr>
          <a:xfrm>
            <a:off x="685800" y="6488668"/>
            <a:ext cx="6094324" cy="369332"/>
          </a:xfrm>
          <a:prstGeom prst="rect">
            <a:avLst/>
          </a:prstGeom>
          <a:noFill/>
        </p:spPr>
        <p:txBody>
          <a:bodyPr wrap="square">
            <a:spAutoFit/>
          </a:bodyPr>
          <a:lstStyle/>
          <a:p>
            <a:r>
              <a:rPr lang="en-US" dirty="0"/>
              <a:t>https://www.cdc.gov/genomics/famhistory/index.htm</a:t>
            </a:r>
          </a:p>
        </p:txBody>
      </p:sp>
      <p:sp>
        <p:nvSpPr>
          <p:cNvPr id="11" name="TextBox 10">
            <a:extLst>
              <a:ext uri="{FF2B5EF4-FFF2-40B4-BE49-F238E27FC236}">
                <a16:creationId xmlns:a16="http://schemas.microsoft.com/office/drawing/2014/main" id="{C4D6D6E8-FD94-836B-895E-3ECC357763ED}"/>
              </a:ext>
            </a:extLst>
          </p:cNvPr>
          <p:cNvSpPr txBox="1"/>
          <p:nvPr/>
        </p:nvSpPr>
        <p:spPr>
          <a:xfrm>
            <a:off x="6097676" y="6454220"/>
            <a:ext cx="6094324" cy="369332"/>
          </a:xfrm>
          <a:prstGeom prst="rect">
            <a:avLst/>
          </a:prstGeom>
          <a:noFill/>
        </p:spPr>
        <p:txBody>
          <a:bodyPr wrap="square">
            <a:spAutoFit/>
          </a:bodyPr>
          <a:lstStyle/>
          <a:p>
            <a:r>
              <a:rPr lang="en-US" dirty="0"/>
              <a:t>http://giasusuckhoe.vn/</a:t>
            </a:r>
          </a:p>
        </p:txBody>
      </p:sp>
    </p:spTree>
    <p:extLst>
      <p:ext uri="{BB962C8B-B14F-4D97-AF65-F5344CB8AC3E}">
        <p14:creationId xmlns:p14="http://schemas.microsoft.com/office/powerpoint/2010/main" val="62885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A46E-25F6-C7EB-A523-ABCA5DFA2C27}"/>
              </a:ext>
            </a:extLst>
          </p:cNvPr>
          <p:cNvSpPr>
            <a:spLocks noGrp="1"/>
          </p:cNvSpPr>
          <p:nvPr>
            <p:ph type="title"/>
          </p:nvPr>
        </p:nvSpPr>
        <p:spPr>
          <a:xfrm>
            <a:off x="838199" y="365125"/>
            <a:ext cx="11129387" cy="1325563"/>
          </a:xfrm>
        </p:spPr>
        <p:txBody>
          <a:bodyPr>
            <a:normAutofit/>
          </a:bodyPr>
          <a:lstStyle/>
          <a:p>
            <a:pPr algn="ctr"/>
            <a:r>
              <a:rPr lang="en-US" sz="3600" b="1" dirty="0">
                <a:solidFill>
                  <a:srgbClr val="002060"/>
                </a:solidFill>
                <a:latin typeface="+mn-lt"/>
              </a:rPr>
              <a:t>GIA SỬ SỨC KHOẺ TRỰC TUYẾN DÀNH CHO BỆNH NHÂN</a:t>
            </a:r>
            <a:endParaRPr lang="en-US" sz="3600" dirty="0"/>
          </a:p>
        </p:txBody>
      </p:sp>
      <p:sp>
        <p:nvSpPr>
          <p:cNvPr id="11" name="TextBox 10">
            <a:extLst>
              <a:ext uri="{FF2B5EF4-FFF2-40B4-BE49-F238E27FC236}">
                <a16:creationId xmlns:a16="http://schemas.microsoft.com/office/drawing/2014/main" id="{C4D6D6E8-FD94-836B-895E-3ECC357763ED}"/>
              </a:ext>
            </a:extLst>
          </p:cNvPr>
          <p:cNvSpPr txBox="1"/>
          <p:nvPr/>
        </p:nvSpPr>
        <p:spPr>
          <a:xfrm>
            <a:off x="838199" y="6373829"/>
            <a:ext cx="6094324" cy="369332"/>
          </a:xfrm>
          <a:prstGeom prst="rect">
            <a:avLst/>
          </a:prstGeom>
          <a:noFill/>
        </p:spPr>
        <p:txBody>
          <a:bodyPr wrap="square">
            <a:spAutoFit/>
          </a:bodyPr>
          <a:lstStyle/>
          <a:p>
            <a:r>
              <a:rPr lang="en-US" dirty="0"/>
              <a:t>http://giasusuckhoe.vn/</a:t>
            </a:r>
          </a:p>
        </p:txBody>
      </p:sp>
      <p:pic>
        <p:nvPicPr>
          <p:cNvPr id="10" name="Content Placeholder 9">
            <a:extLst>
              <a:ext uri="{FF2B5EF4-FFF2-40B4-BE49-F238E27FC236}">
                <a16:creationId xmlns:a16="http://schemas.microsoft.com/office/drawing/2014/main" id="{3CFC77D6-E2FD-1FB5-3FAD-9F6290E1C47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122220"/>
            <a:ext cx="5181600" cy="3758148"/>
          </a:xfrm>
          <a:prstGeom prst="rect">
            <a:avLst/>
          </a:prstGeom>
        </p:spPr>
      </p:pic>
      <p:pic>
        <p:nvPicPr>
          <p:cNvPr id="12" name="Content Placeholder 11">
            <a:extLst>
              <a:ext uri="{FF2B5EF4-FFF2-40B4-BE49-F238E27FC236}">
                <a16:creationId xmlns:a16="http://schemas.microsoft.com/office/drawing/2014/main" id="{87E582A8-D6D5-8121-BF85-7CE51DB8CEAF}"/>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93872" y="2016630"/>
            <a:ext cx="4738255" cy="3969327"/>
          </a:xfrm>
          <a:prstGeom prst="rect">
            <a:avLst/>
          </a:prstGeom>
        </p:spPr>
      </p:pic>
    </p:spTree>
    <p:extLst>
      <p:ext uri="{BB962C8B-B14F-4D97-AF65-F5344CB8AC3E}">
        <p14:creationId xmlns:p14="http://schemas.microsoft.com/office/powerpoint/2010/main" val="1192367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1A90-D928-19F3-58EC-3C59D5153FD0}"/>
              </a:ext>
            </a:extLst>
          </p:cNvPr>
          <p:cNvSpPr>
            <a:spLocks noGrp="1"/>
          </p:cNvSpPr>
          <p:nvPr>
            <p:ph type="title"/>
          </p:nvPr>
        </p:nvSpPr>
        <p:spPr>
          <a:xfrm>
            <a:off x="871385" y="280380"/>
            <a:ext cx="10453107" cy="1325563"/>
          </a:xfrm>
        </p:spPr>
        <p:txBody>
          <a:bodyPr>
            <a:normAutofit/>
          </a:bodyPr>
          <a:lstStyle/>
          <a:p>
            <a:r>
              <a:rPr lang="en-US" sz="3600" b="1" dirty="0">
                <a:solidFill>
                  <a:srgbClr val="002060"/>
                </a:solidFill>
                <a:latin typeface="Calibri" panose="020F0502020204030204" pitchFamily="34" charset="0"/>
                <a:cs typeface="Calibri" panose="020F0502020204030204" pitchFamily="34" charset="0"/>
              </a:rPr>
              <a:t>CÔNG CỤ CHẨN ĐOÁN BỆNH DI TRUYỀN TRỰC TUYẾN</a:t>
            </a:r>
          </a:p>
        </p:txBody>
      </p:sp>
      <p:pic>
        <p:nvPicPr>
          <p:cNvPr id="5" name="Content Placeholder 4" descr="Graphical user interface, website&#10;&#10;Description automatically generated">
            <a:extLst>
              <a:ext uri="{FF2B5EF4-FFF2-40B4-BE49-F238E27FC236}">
                <a16:creationId xmlns:a16="http://schemas.microsoft.com/office/drawing/2014/main" id="{125AE7D5-E170-9BD3-7B99-8EAC27CED7CD}"/>
              </a:ext>
            </a:extLst>
          </p:cNvPr>
          <p:cNvPicPr>
            <a:picLocks noGrp="1" noChangeAspect="1"/>
          </p:cNvPicPr>
          <p:nvPr>
            <p:ph idx="1"/>
          </p:nvPr>
        </p:nvPicPr>
        <p:blipFill>
          <a:blip r:embed="rId2"/>
          <a:stretch>
            <a:fillRect/>
          </a:stretch>
        </p:blipFill>
        <p:spPr>
          <a:xfrm>
            <a:off x="298866" y="2275447"/>
            <a:ext cx="4652311" cy="2930857"/>
          </a:xfrm>
          <a:prstGeom prst="rect">
            <a:avLst/>
          </a:prstGeom>
          <a:ln>
            <a:noFill/>
          </a:ln>
          <a:effectLst>
            <a:outerShdw blurRad="292100" dist="139700" dir="2700000" algn="tl" rotWithShape="0">
              <a:srgbClr val="333333">
                <a:alpha val="65000"/>
              </a:srgbClr>
            </a:outerShdw>
          </a:effectLst>
        </p:spPr>
      </p:pic>
      <p:pic>
        <p:nvPicPr>
          <p:cNvPr id="7" name="Picture 6" descr="Graphical user interface, text, application, chat or text message&#10;&#10;Description automatically generated">
            <a:extLst>
              <a:ext uri="{FF2B5EF4-FFF2-40B4-BE49-F238E27FC236}">
                <a16:creationId xmlns:a16="http://schemas.microsoft.com/office/drawing/2014/main" id="{F7E855E1-5481-D9CB-29DD-5C86A4194FA3}"/>
              </a:ext>
            </a:extLst>
          </p:cNvPr>
          <p:cNvPicPr>
            <a:picLocks noChangeAspect="1"/>
          </p:cNvPicPr>
          <p:nvPr/>
        </p:nvPicPr>
        <p:blipFill>
          <a:blip r:embed="rId3"/>
          <a:stretch>
            <a:fillRect/>
          </a:stretch>
        </p:blipFill>
        <p:spPr>
          <a:xfrm>
            <a:off x="5109193" y="2359658"/>
            <a:ext cx="1411153" cy="2930857"/>
          </a:xfrm>
          <a:prstGeom prst="rect">
            <a:avLst/>
          </a:prstGeom>
        </p:spPr>
      </p:pic>
      <p:pic>
        <p:nvPicPr>
          <p:cNvPr id="11" name="Picture 10" descr="Table&#10;&#10;Description automatically generated">
            <a:extLst>
              <a:ext uri="{FF2B5EF4-FFF2-40B4-BE49-F238E27FC236}">
                <a16:creationId xmlns:a16="http://schemas.microsoft.com/office/drawing/2014/main" id="{69245DBA-E381-7CD5-5AF4-5D21A38E2423}"/>
              </a:ext>
            </a:extLst>
          </p:cNvPr>
          <p:cNvPicPr>
            <a:picLocks noChangeAspect="1"/>
          </p:cNvPicPr>
          <p:nvPr/>
        </p:nvPicPr>
        <p:blipFill>
          <a:blip r:embed="rId4"/>
          <a:stretch>
            <a:fillRect/>
          </a:stretch>
        </p:blipFill>
        <p:spPr>
          <a:xfrm>
            <a:off x="6836377" y="2359658"/>
            <a:ext cx="4898741" cy="3015602"/>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2468D253-B220-8485-F0CB-0D1359180FFB}"/>
              </a:ext>
            </a:extLst>
          </p:cNvPr>
          <p:cNvSpPr txBox="1"/>
          <p:nvPr/>
        </p:nvSpPr>
        <p:spPr>
          <a:xfrm>
            <a:off x="862927" y="5654746"/>
            <a:ext cx="6094324" cy="369332"/>
          </a:xfrm>
          <a:prstGeom prst="rect">
            <a:avLst/>
          </a:prstGeom>
          <a:noFill/>
        </p:spPr>
        <p:txBody>
          <a:bodyPr wrap="square">
            <a:spAutoFit/>
          </a:bodyPr>
          <a:lstStyle/>
          <a:p>
            <a:r>
              <a:rPr lang="en-US" dirty="0"/>
              <a:t>https://www.face2gene.com/</a:t>
            </a:r>
          </a:p>
        </p:txBody>
      </p:sp>
    </p:spTree>
    <p:extLst>
      <p:ext uri="{BB962C8B-B14F-4D97-AF65-F5344CB8AC3E}">
        <p14:creationId xmlns:p14="http://schemas.microsoft.com/office/powerpoint/2010/main" val="75119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5576888" y="1290928"/>
            <a:ext cx="5129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b="1" dirty="0" err="1">
                <a:latin typeface="Arial "/>
              </a:rPr>
              <a:t>Giải</a:t>
            </a:r>
            <a:r>
              <a:rPr lang="en-US" altLang="en-US" sz="1800" b="1" dirty="0">
                <a:latin typeface="Arial "/>
              </a:rPr>
              <a:t> </a:t>
            </a:r>
            <a:r>
              <a:rPr lang="en-US" altLang="en-US" sz="1800" b="1" dirty="0" err="1">
                <a:latin typeface="Arial "/>
              </a:rPr>
              <a:t>trình</a:t>
            </a:r>
            <a:r>
              <a:rPr lang="en-US" altLang="en-US" sz="1800" b="1" dirty="0">
                <a:latin typeface="Arial "/>
              </a:rPr>
              <a:t> </a:t>
            </a:r>
            <a:r>
              <a:rPr lang="en-US" altLang="en-US" sz="1800" b="1" dirty="0" err="1">
                <a:latin typeface="Arial "/>
              </a:rPr>
              <a:t>tự</a:t>
            </a:r>
            <a:r>
              <a:rPr lang="en-US" altLang="en-US" sz="1800" b="1" dirty="0">
                <a:latin typeface="Arial "/>
              </a:rPr>
              <a:t> </a:t>
            </a:r>
            <a:r>
              <a:rPr lang="en-US" altLang="en-US" sz="1800" b="1" dirty="0" err="1">
                <a:latin typeface="Arial "/>
              </a:rPr>
              <a:t>thế</a:t>
            </a:r>
            <a:r>
              <a:rPr lang="en-US" altLang="en-US" sz="1800" b="1" dirty="0">
                <a:latin typeface="Arial "/>
              </a:rPr>
              <a:t> </a:t>
            </a:r>
            <a:r>
              <a:rPr lang="en-US" altLang="en-US" sz="1800" b="1" dirty="0" err="1">
                <a:latin typeface="Arial "/>
              </a:rPr>
              <a:t>hệ</a:t>
            </a:r>
            <a:r>
              <a:rPr lang="en-US" altLang="en-US" sz="1800" b="1" dirty="0">
                <a:latin typeface="Arial "/>
              </a:rPr>
              <a:t> </a:t>
            </a:r>
            <a:r>
              <a:rPr lang="en-US" altLang="en-US" sz="1800" b="1" dirty="0" err="1">
                <a:latin typeface="Arial "/>
              </a:rPr>
              <a:t>mới</a:t>
            </a:r>
            <a:r>
              <a:rPr lang="en-US" altLang="en-US" sz="1800" b="1" dirty="0">
                <a:latin typeface="Arial "/>
              </a:rPr>
              <a:t>  </a:t>
            </a:r>
          </a:p>
          <a:p>
            <a:pPr algn="ctr">
              <a:spcBef>
                <a:spcPct val="0"/>
              </a:spcBef>
              <a:buFontTx/>
              <a:buNone/>
            </a:pPr>
            <a:r>
              <a:rPr lang="en-US" altLang="en-US" sz="1400" b="1" i="1" dirty="0">
                <a:latin typeface="Arial "/>
              </a:rPr>
              <a:t>(</a:t>
            </a:r>
            <a:r>
              <a:rPr lang="en-US" altLang="en-US" sz="1400" i="1" dirty="0">
                <a:latin typeface="Arial "/>
              </a:rPr>
              <a:t>Next-generation sequencing </a:t>
            </a:r>
            <a:r>
              <a:rPr lang="en-US" altLang="en-US" sz="1400" b="1" i="1" dirty="0">
                <a:latin typeface="Arial "/>
              </a:rPr>
              <a:t>= </a:t>
            </a:r>
            <a:r>
              <a:rPr lang="en-US" altLang="en-US" sz="1400" b="1" i="1" dirty="0">
                <a:solidFill>
                  <a:srgbClr val="FF0000"/>
                </a:solidFill>
                <a:latin typeface="Arial "/>
              </a:rPr>
              <a:t>Massive parallel sequencing</a:t>
            </a:r>
            <a:r>
              <a:rPr lang="en-US" altLang="en-US" sz="1400" b="1" i="1" dirty="0">
                <a:latin typeface="Arial "/>
              </a:rPr>
              <a:t>) </a:t>
            </a:r>
          </a:p>
        </p:txBody>
      </p:sp>
      <p:sp>
        <p:nvSpPr>
          <p:cNvPr id="9219" name="Rectangle 8"/>
          <p:cNvSpPr>
            <a:spLocks noChangeArrowheads="1"/>
          </p:cNvSpPr>
          <p:nvPr/>
        </p:nvSpPr>
        <p:spPr bwMode="auto">
          <a:xfrm>
            <a:off x="6302375" y="3764253"/>
            <a:ext cx="399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vi-VN" altLang="en-US" sz="1800" dirty="0">
                <a:solidFill>
                  <a:srgbClr val="FF0000"/>
                </a:solidFill>
                <a:latin typeface="Arial "/>
              </a:rPr>
              <a:t>Hàng triệu đoạn</a:t>
            </a:r>
            <a:r>
              <a:rPr lang="en-US" altLang="en-US" sz="1800" dirty="0">
                <a:solidFill>
                  <a:srgbClr val="FF0000"/>
                </a:solidFill>
                <a:latin typeface="Arial "/>
              </a:rPr>
              <a:t> DNA </a:t>
            </a:r>
            <a:r>
              <a:rPr lang="en-US" altLang="en-US" sz="1800" dirty="0">
                <a:latin typeface="Arial "/>
              </a:rPr>
              <a:t>/</a:t>
            </a:r>
            <a:r>
              <a:rPr lang="en-US" altLang="en-US" sz="1800" dirty="0" err="1">
                <a:latin typeface="Arial "/>
              </a:rPr>
              <a:t>mỗi</a:t>
            </a:r>
            <a:r>
              <a:rPr lang="en-US" altLang="en-US" sz="1800" dirty="0">
                <a:latin typeface="Arial "/>
              </a:rPr>
              <a:t> </a:t>
            </a:r>
            <a:r>
              <a:rPr lang="en-US" altLang="en-US" sz="1800" dirty="0" err="1">
                <a:latin typeface="Arial "/>
              </a:rPr>
              <a:t>phản</a:t>
            </a:r>
            <a:r>
              <a:rPr lang="en-US" altLang="en-US" sz="1800" dirty="0">
                <a:latin typeface="Arial "/>
              </a:rPr>
              <a:t> </a:t>
            </a:r>
            <a:r>
              <a:rPr lang="en-US" altLang="en-US" sz="1800" dirty="0" err="1">
                <a:latin typeface="Arial "/>
              </a:rPr>
              <a:t>ứng</a:t>
            </a:r>
            <a:endParaRPr lang="en-US" altLang="en-US" sz="1800" dirty="0">
              <a:latin typeface="Arial "/>
            </a:endParaRPr>
          </a:p>
        </p:txBody>
      </p:sp>
      <p:grpSp>
        <p:nvGrpSpPr>
          <p:cNvPr id="9220" name="Group 25"/>
          <p:cNvGrpSpPr>
            <a:grpSpLocks/>
          </p:cNvGrpSpPr>
          <p:nvPr/>
        </p:nvGrpSpPr>
        <p:grpSpPr bwMode="auto">
          <a:xfrm>
            <a:off x="7004051" y="2089441"/>
            <a:ext cx="3184525" cy="1509712"/>
            <a:chOff x="4598462" y="1258787"/>
            <a:chExt cx="2679440" cy="840015"/>
          </a:xfrm>
        </p:grpSpPr>
        <p:pic>
          <p:nvPicPr>
            <p:cNvPr id="92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8462" y="1258787"/>
              <a:ext cx="1352531" cy="4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705" y="1510052"/>
              <a:ext cx="1039197" cy="5845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Flowchart: Connector 12"/>
            <p:cNvSpPr/>
            <p:nvPr/>
          </p:nvSpPr>
          <p:spPr>
            <a:xfrm>
              <a:off x="5669704" y="1584723"/>
              <a:ext cx="85486" cy="79497"/>
            </a:xfrm>
            <a:prstGeom prst="flowChartConnector">
              <a:avLst/>
            </a:prstGeom>
            <a:noFill/>
            <a:ln w="158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 name="Straight Connector 19"/>
            <p:cNvCxnSpPr>
              <a:stCxn id="13" idx="7"/>
            </p:cNvCxnSpPr>
            <p:nvPr/>
          </p:nvCxnSpPr>
          <p:spPr>
            <a:xfrm flipV="1">
              <a:off x="5743168" y="1503460"/>
              <a:ext cx="476849" cy="92746"/>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3" idx="3"/>
            </p:cNvCxnSpPr>
            <p:nvPr/>
          </p:nvCxnSpPr>
          <p:spPr>
            <a:xfrm>
              <a:off x="5681726" y="1652737"/>
              <a:ext cx="538292" cy="446065"/>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sp>
        <p:nvSpPr>
          <p:cNvPr id="9221" name="TextBox 20"/>
          <p:cNvSpPr txBox="1">
            <a:spLocks noChangeArrowheads="1"/>
          </p:cNvSpPr>
          <p:nvPr/>
        </p:nvSpPr>
        <p:spPr bwMode="auto">
          <a:xfrm>
            <a:off x="6594475" y="4169067"/>
            <a:ext cx="3411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a:latin typeface="Arial" panose="020B0604020202020204" pitchFamily="34" charset="0"/>
                <a:cs typeface="Arial" panose="020B0604020202020204" pitchFamily="34" charset="0"/>
              </a:rPr>
              <a:t>Chi </a:t>
            </a:r>
            <a:r>
              <a:rPr lang="en-US" altLang="en-US" sz="1800" dirty="0" err="1">
                <a:latin typeface="Arial" panose="020B0604020202020204" pitchFamily="34" charset="0"/>
                <a:cs typeface="Arial" panose="020B0604020202020204" pitchFamily="34" charset="0"/>
              </a:rPr>
              <a:t>phí</a:t>
            </a:r>
            <a:r>
              <a:rPr lang="en-US" altLang="en-US" sz="1800" dirty="0">
                <a:latin typeface="Arial" panose="020B0604020202020204" pitchFamily="34" charset="0"/>
                <a:cs typeface="Arial" panose="020B0604020202020204" pitchFamily="34" charset="0"/>
              </a:rPr>
              <a:t>: </a:t>
            </a:r>
            <a:r>
              <a:rPr lang="en-US" altLang="en-US" sz="1800" dirty="0">
                <a:solidFill>
                  <a:srgbClr val="FF0000"/>
                </a:solidFill>
                <a:latin typeface="Arial" panose="020B0604020202020204" pitchFamily="34" charset="0"/>
                <a:cs typeface="Arial" panose="020B0604020202020204" pitchFamily="34" charset="0"/>
              </a:rPr>
              <a:t>$0.5/1Mb</a:t>
            </a:r>
          </a:p>
        </p:txBody>
      </p:sp>
      <p:sp>
        <p:nvSpPr>
          <p:cNvPr id="9222" name="TextBox 22"/>
          <p:cNvSpPr txBox="1">
            <a:spLocks noChangeArrowheads="1"/>
          </p:cNvSpPr>
          <p:nvPr/>
        </p:nvSpPr>
        <p:spPr bwMode="auto">
          <a:xfrm>
            <a:off x="1325912" y="1204333"/>
            <a:ext cx="269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b="1" dirty="0" err="1">
                <a:latin typeface="Arial "/>
              </a:rPr>
              <a:t>Giải</a:t>
            </a:r>
            <a:r>
              <a:rPr lang="en-US" altLang="en-US" sz="1800" b="1" dirty="0">
                <a:latin typeface="Arial "/>
              </a:rPr>
              <a:t> </a:t>
            </a:r>
            <a:r>
              <a:rPr lang="en-US" altLang="en-US" sz="1800" b="1" dirty="0" err="1">
                <a:latin typeface="Arial "/>
              </a:rPr>
              <a:t>trình</a:t>
            </a:r>
            <a:r>
              <a:rPr lang="en-US" altLang="en-US" sz="1800" b="1" dirty="0">
                <a:latin typeface="Arial "/>
              </a:rPr>
              <a:t> </a:t>
            </a:r>
            <a:r>
              <a:rPr lang="en-US" altLang="en-US" sz="1800" b="1" dirty="0" err="1">
                <a:latin typeface="Arial "/>
              </a:rPr>
              <a:t>tự</a:t>
            </a:r>
            <a:r>
              <a:rPr lang="en-US" altLang="en-US" sz="1800" b="1" dirty="0">
                <a:latin typeface="Arial "/>
              </a:rPr>
              <a:t> Sanger</a:t>
            </a:r>
          </a:p>
        </p:txBody>
      </p:sp>
      <p:sp>
        <p:nvSpPr>
          <p:cNvPr id="9223" name="TextBox 26"/>
          <p:cNvSpPr txBox="1">
            <a:spLocks noChangeArrowheads="1"/>
          </p:cNvSpPr>
          <p:nvPr/>
        </p:nvSpPr>
        <p:spPr bwMode="auto">
          <a:xfrm>
            <a:off x="966343" y="3877836"/>
            <a:ext cx="350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a:solidFill>
                  <a:srgbClr val="FF0000"/>
                </a:solidFill>
                <a:latin typeface="Arial "/>
              </a:rPr>
              <a:t>1 </a:t>
            </a:r>
            <a:r>
              <a:rPr lang="en-US" altLang="en-US" sz="1800" dirty="0" err="1">
                <a:solidFill>
                  <a:srgbClr val="FF0000"/>
                </a:solidFill>
                <a:latin typeface="Arial "/>
              </a:rPr>
              <a:t>đoạn</a:t>
            </a:r>
            <a:r>
              <a:rPr lang="en-US" altLang="en-US" sz="1800" dirty="0">
                <a:solidFill>
                  <a:srgbClr val="FF0000"/>
                </a:solidFill>
                <a:latin typeface="Arial "/>
              </a:rPr>
              <a:t> DNA</a:t>
            </a:r>
            <a:r>
              <a:rPr lang="en-US" altLang="en-US" sz="1800" dirty="0">
                <a:latin typeface="Arial "/>
              </a:rPr>
              <a:t>/ </a:t>
            </a:r>
            <a:r>
              <a:rPr lang="en-US" altLang="en-US" sz="1800" dirty="0" err="1">
                <a:latin typeface="Arial "/>
              </a:rPr>
              <a:t>mỗi</a:t>
            </a:r>
            <a:r>
              <a:rPr lang="en-US" altLang="en-US" sz="1800" dirty="0">
                <a:latin typeface="Arial "/>
              </a:rPr>
              <a:t> </a:t>
            </a:r>
            <a:r>
              <a:rPr lang="en-US" altLang="en-US" sz="1800" dirty="0" err="1">
                <a:latin typeface="Arial "/>
              </a:rPr>
              <a:t>phản</a:t>
            </a:r>
            <a:r>
              <a:rPr lang="en-US" altLang="en-US" sz="1800" dirty="0">
                <a:latin typeface="Arial "/>
              </a:rPr>
              <a:t> </a:t>
            </a:r>
            <a:r>
              <a:rPr lang="en-US" altLang="en-US" sz="1800" dirty="0" err="1">
                <a:latin typeface="Arial "/>
              </a:rPr>
              <a:t>ứng</a:t>
            </a:r>
            <a:endParaRPr lang="en-US" altLang="en-US" sz="1800" dirty="0">
              <a:solidFill>
                <a:srgbClr val="FF0000"/>
              </a:solidFill>
              <a:latin typeface="Arial "/>
            </a:endParaRPr>
          </a:p>
        </p:txBody>
      </p:sp>
      <p:grpSp>
        <p:nvGrpSpPr>
          <p:cNvPr id="9224" name="Group 29"/>
          <p:cNvGrpSpPr>
            <a:grpSpLocks/>
          </p:cNvGrpSpPr>
          <p:nvPr/>
        </p:nvGrpSpPr>
        <p:grpSpPr bwMode="auto">
          <a:xfrm>
            <a:off x="1325912" y="1829885"/>
            <a:ext cx="2957512" cy="1976437"/>
            <a:chOff x="2392175" y="838200"/>
            <a:chExt cx="3297908" cy="2062132"/>
          </a:xfrm>
        </p:grpSpPr>
        <p:pic>
          <p:nvPicPr>
            <p:cNvPr id="9234" name="Pictur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2175" y="838200"/>
              <a:ext cx="3297908" cy="20621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2701962" y="1164497"/>
              <a:ext cx="1628597"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25" name="TextBox 18"/>
          <p:cNvSpPr txBox="1">
            <a:spLocks noChangeArrowheads="1"/>
          </p:cNvSpPr>
          <p:nvPr/>
        </p:nvSpPr>
        <p:spPr bwMode="auto">
          <a:xfrm>
            <a:off x="966343" y="4240106"/>
            <a:ext cx="3411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a:latin typeface="Arial" panose="020B0604020202020204" pitchFamily="34" charset="0"/>
                <a:cs typeface="Arial" panose="020B0604020202020204" pitchFamily="34" charset="0"/>
              </a:rPr>
              <a:t>Chi </a:t>
            </a:r>
            <a:r>
              <a:rPr lang="en-US" altLang="en-US" sz="1800" dirty="0" err="1">
                <a:latin typeface="Arial" panose="020B0604020202020204" pitchFamily="34" charset="0"/>
                <a:cs typeface="Arial" panose="020B0604020202020204" pitchFamily="34" charset="0"/>
              </a:rPr>
              <a:t>phí</a:t>
            </a:r>
            <a:r>
              <a:rPr lang="en-US" altLang="en-US" sz="1800" dirty="0">
                <a:latin typeface="Arial" panose="020B0604020202020204" pitchFamily="34" charset="0"/>
                <a:cs typeface="Arial" panose="020B0604020202020204" pitchFamily="34" charset="0"/>
              </a:rPr>
              <a:t>: </a:t>
            </a:r>
            <a:r>
              <a:rPr lang="en-US" altLang="en-US" sz="1800" dirty="0">
                <a:solidFill>
                  <a:srgbClr val="FF0000"/>
                </a:solidFill>
                <a:latin typeface="Arial" panose="020B0604020202020204" pitchFamily="34" charset="0"/>
                <a:cs typeface="Arial" panose="020B0604020202020204" pitchFamily="34" charset="0"/>
              </a:rPr>
              <a:t>$2.400/</a:t>
            </a:r>
            <a:r>
              <a:rPr lang="en-US" altLang="en-US" sz="1800" dirty="0" err="1">
                <a:solidFill>
                  <a:srgbClr val="FF0000"/>
                </a:solidFill>
                <a:latin typeface="Arial" panose="020B0604020202020204" pitchFamily="34" charset="0"/>
                <a:cs typeface="Arial" panose="020B0604020202020204" pitchFamily="34" charset="0"/>
              </a:rPr>
              <a:t>1Mb</a:t>
            </a:r>
            <a:endParaRPr lang="en-US" altLang="en-US" sz="1800" dirty="0">
              <a:solidFill>
                <a:srgbClr val="FF0000"/>
              </a:solidFill>
              <a:latin typeface="Arial" panose="020B0604020202020204" pitchFamily="34" charset="0"/>
              <a:cs typeface="Arial" panose="020B0604020202020204" pitchFamily="34" charset="0"/>
            </a:endParaRPr>
          </a:p>
        </p:txBody>
      </p:sp>
      <p:sp>
        <p:nvSpPr>
          <p:cNvPr id="9226" name="TextBox 15"/>
          <p:cNvSpPr txBox="1">
            <a:spLocks noChangeArrowheads="1"/>
          </p:cNvSpPr>
          <p:nvPr/>
        </p:nvSpPr>
        <p:spPr bwMode="auto">
          <a:xfrm>
            <a:off x="1736725" y="346365"/>
            <a:ext cx="8718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3600" b="1" dirty="0">
                <a:solidFill>
                  <a:srgbClr val="0070C0"/>
                </a:solidFill>
                <a:latin typeface="Arial" panose="020B0604020202020204" pitchFamily="34" charset="0"/>
                <a:cs typeface="Arial" panose="020B0604020202020204" pitchFamily="34" charset="0"/>
              </a:rPr>
              <a:t>GIẢI TRÌNH TỰ THẾ HỆ THỨ 2</a:t>
            </a:r>
          </a:p>
        </p:txBody>
      </p:sp>
      <p:pic>
        <p:nvPicPr>
          <p:cNvPr id="19" name="Picture 4" descr="C:\Users\tang\Desktop\index.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3582" y="5508570"/>
            <a:ext cx="1514811" cy="10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Box 22"/>
          <p:cNvSpPr txBox="1">
            <a:spLocks noChangeArrowheads="1"/>
          </p:cNvSpPr>
          <p:nvPr/>
        </p:nvSpPr>
        <p:spPr bwMode="auto">
          <a:xfrm>
            <a:off x="5576888" y="4862239"/>
            <a:ext cx="216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err="1">
                <a:latin typeface="Arial" panose="020B0604020202020204" pitchFamily="34" charset="0"/>
                <a:cs typeface="Arial" panose="020B0604020202020204" pitchFamily="34" charset="0"/>
              </a:rPr>
              <a:t>MiniSeq</a:t>
            </a:r>
            <a:r>
              <a:rPr lang="en-US" altLang="en-US" sz="1800" dirty="0">
                <a:latin typeface="Arial" panose="020B0604020202020204" pitchFamily="34" charset="0"/>
                <a:cs typeface="Arial" panose="020B0604020202020204" pitchFamily="34" charset="0"/>
              </a:rPr>
              <a:t> (50 </a:t>
            </a:r>
            <a:r>
              <a:rPr lang="en-US" altLang="en-US" sz="1800" dirty="0" err="1">
                <a:latin typeface="Arial" panose="020B0604020202020204" pitchFamily="34" charset="0"/>
                <a:cs typeface="Arial" panose="020B0604020202020204" pitchFamily="34" charset="0"/>
              </a:rPr>
              <a:t>triệu</a:t>
            </a:r>
            <a:r>
              <a:rPr lang="en-US" altLang="en-US" sz="1800" dirty="0">
                <a:latin typeface="Arial" panose="020B0604020202020204" pitchFamily="34" charset="0"/>
                <a:cs typeface="Arial" panose="020B0604020202020204" pitchFamily="34" charset="0"/>
              </a:rPr>
              <a:t> DNA -7.5 Gb)</a:t>
            </a:r>
          </a:p>
        </p:txBody>
      </p:sp>
      <p:pic>
        <p:nvPicPr>
          <p:cNvPr id="2" name="Picture 6" descr="New generation sequencing system NovaSeq 6000 - BIOMEDIC JSC - Reliable  value">
            <a:extLst>
              <a:ext uri="{FF2B5EF4-FFF2-40B4-BE49-F238E27FC236}">
                <a16:creationId xmlns:a16="http://schemas.microsoft.com/office/drawing/2014/main" id="{CAF60257-0F1D-B141-182B-F8121FF8D6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2445" y="5567072"/>
            <a:ext cx="1307309" cy="11024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01F53E-7326-8AE1-4C36-2D036B27AA87}"/>
              </a:ext>
            </a:extLst>
          </p:cNvPr>
          <p:cNvSpPr txBox="1"/>
          <p:nvPr/>
        </p:nvSpPr>
        <p:spPr>
          <a:xfrm>
            <a:off x="8478326" y="4879363"/>
            <a:ext cx="3639573" cy="646331"/>
          </a:xfrm>
          <a:prstGeom prst="rect">
            <a:avLst/>
          </a:prstGeom>
          <a:noFill/>
        </p:spPr>
        <p:txBody>
          <a:bodyPr wrap="square">
            <a:spAutoFit/>
          </a:bodyPr>
          <a:lstStyle/>
          <a:p>
            <a:pPr algn="just"/>
            <a:r>
              <a:rPr lang="en-US" dirty="0" err="1">
                <a:latin typeface="Arial" panose="020B0604020202020204" pitchFamily="34" charset="0"/>
                <a:cs typeface="Arial" panose="020B0604020202020204" pitchFamily="34" charset="0"/>
              </a:rPr>
              <a:t>NovaSeq</a:t>
            </a:r>
            <a:r>
              <a:rPr lang="en-US" dirty="0">
                <a:latin typeface="Arial" panose="020B0604020202020204" pitchFamily="34" charset="0"/>
                <a:cs typeface="Arial" panose="020B0604020202020204" pitchFamily="34" charset="0"/>
              </a:rPr>
              <a:t> 6000 (Illumina, Hoa </a:t>
            </a:r>
            <a:r>
              <a:rPr lang="en-US" dirty="0" err="1">
                <a:latin typeface="Arial" panose="020B0604020202020204" pitchFamily="34" charset="0"/>
                <a:cs typeface="Arial" panose="020B0604020202020204" pitchFamily="34" charset="0"/>
              </a:rPr>
              <a:t>Kì</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40 </a:t>
            </a:r>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mạch</a:t>
            </a:r>
            <a:r>
              <a:rPr lang="en-US" dirty="0">
                <a:latin typeface="Arial" panose="020B0604020202020204" pitchFamily="34" charset="0"/>
                <a:cs typeface="Arial" panose="020B0604020202020204" pitchFamily="34" charset="0"/>
              </a:rPr>
              <a:t> ADN/run</a:t>
            </a:r>
          </a:p>
        </p:txBody>
      </p:sp>
    </p:spTree>
    <p:extLst>
      <p:ext uri="{BB962C8B-B14F-4D97-AF65-F5344CB8AC3E}">
        <p14:creationId xmlns:p14="http://schemas.microsoft.com/office/powerpoint/2010/main" val="58049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1A90-D928-19F3-58EC-3C59D5153FD0}"/>
              </a:ext>
            </a:extLst>
          </p:cNvPr>
          <p:cNvSpPr>
            <a:spLocks noGrp="1"/>
          </p:cNvSpPr>
          <p:nvPr>
            <p:ph type="title"/>
          </p:nvPr>
        </p:nvSpPr>
        <p:spPr>
          <a:xfrm>
            <a:off x="1323865" y="109558"/>
            <a:ext cx="10453107" cy="1325563"/>
          </a:xfrm>
        </p:spPr>
        <p:txBody>
          <a:bodyPr>
            <a:normAutofit/>
          </a:bodyPr>
          <a:lstStyle/>
          <a:p>
            <a:r>
              <a:rPr lang="en-US" sz="3600" b="1" dirty="0">
                <a:latin typeface="Calibri" panose="020F0502020204030204" pitchFamily="34" charset="0"/>
                <a:cs typeface="Calibri" panose="020F0502020204030204" pitchFamily="34" charset="0"/>
              </a:rPr>
              <a:t>CÔNG CỤ PHÂN LOẠI ĐỘT BIẾN TRỰC TUYẾN</a:t>
            </a:r>
          </a:p>
        </p:txBody>
      </p:sp>
      <p:pic>
        <p:nvPicPr>
          <p:cNvPr id="9" name="Picture 8" descr="Graphical user interface, text, application, email, website&#10;&#10;Description automatically generated">
            <a:extLst>
              <a:ext uri="{FF2B5EF4-FFF2-40B4-BE49-F238E27FC236}">
                <a16:creationId xmlns:a16="http://schemas.microsoft.com/office/drawing/2014/main" id="{6554DA7D-1FC3-B092-DEB3-815C7D942DEF}"/>
              </a:ext>
            </a:extLst>
          </p:cNvPr>
          <p:cNvPicPr>
            <a:picLocks noChangeAspect="1"/>
          </p:cNvPicPr>
          <p:nvPr/>
        </p:nvPicPr>
        <p:blipFill>
          <a:blip r:embed="rId3"/>
          <a:stretch>
            <a:fillRect/>
          </a:stretch>
        </p:blipFill>
        <p:spPr>
          <a:xfrm>
            <a:off x="773194" y="1284396"/>
            <a:ext cx="10453107" cy="4971677"/>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4EDBA229-8635-E509-D0A9-52ADDFC77078}"/>
              </a:ext>
            </a:extLst>
          </p:cNvPr>
          <p:cNvSpPr txBox="1"/>
          <p:nvPr/>
        </p:nvSpPr>
        <p:spPr>
          <a:xfrm>
            <a:off x="957106" y="6379110"/>
            <a:ext cx="6094324" cy="369332"/>
          </a:xfrm>
          <a:prstGeom prst="rect">
            <a:avLst/>
          </a:prstGeom>
          <a:noFill/>
        </p:spPr>
        <p:txBody>
          <a:bodyPr wrap="square">
            <a:spAutoFit/>
          </a:bodyPr>
          <a:lstStyle/>
          <a:p>
            <a:r>
              <a:rPr lang="en-US" dirty="0"/>
              <a:t>https://varsome.com/</a:t>
            </a:r>
          </a:p>
        </p:txBody>
      </p:sp>
    </p:spTree>
    <p:extLst>
      <p:ext uri="{BB962C8B-B14F-4D97-AF65-F5344CB8AC3E}">
        <p14:creationId xmlns:p14="http://schemas.microsoft.com/office/powerpoint/2010/main" val="3622491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F2F51-0735-B24B-D9B0-45582F739FCA}"/>
              </a:ext>
            </a:extLst>
          </p:cNvPr>
          <p:cNvSpPr>
            <a:spLocks noGrp="1"/>
          </p:cNvSpPr>
          <p:nvPr>
            <p:ph type="title"/>
          </p:nvPr>
        </p:nvSpPr>
        <p:spPr>
          <a:xfrm>
            <a:off x="1676400" y="230193"/>
            <a:ext cx="10515600" cy="1325563"/>
          </a:xfrm>
        </p:spPr>
        <p:txBody>
          <a:bodyPr>
            <a:normAutofit/>
          </a:bodyPr>
          <a:lstStyle/>
          <a:p>
            <a:r>
              <a:rPr lang="en-US" sz="3600" b="1" dirty="0">
                <a:solidFill>
                  <a:srgbClr val="002060"/>
                </a:solidFill>
                <a:latin typeface="Calibri" panose="020F0502020204030204" pitchFamily="34" charset="0"/>
                <a:cs typeface="Calibri" panose="020F0502020204030204" pitchFamily="34" charset="0"/>
              </a:rPr>
              <a:t>DATABASE BỆNH DI TRUYỀN CHUYÊN BIỆT</a:t>
            </a:r>
          </a:p>
        </p:txBody>
      </p:sp>
      <p:sp>
        <p:nvSpPr>
          <p:cNvPr id="6" name="TextBox 5">
            <a:extLst>
              <a:ext uri="{FF2B5EF4-FFF2-40B4-BE49-F238E27FC236}">
                <a16:creationId xmlns:a16="http://schemas.microsoft.com/office/drawing/2014/main" id="{F143AB2C-423D-32BA-6A7A-65612466EC81}"/>
              </a:ext>
            </a:extLst>
          </p:cNvPr>
          <p:cNvSpPr txBox="1"/>
          <p:nvPr/>
        </p:nvSpPr>
        <p:spPr>
          <a:xfrm>
            <a:off x="1032163" y="6443141"/>
            <a:ext cx="10386646" cy="369332"/>
          </a:xfrm>
          <a:prstGeom prst="rect">
            <a:avLst/>
          </a:prstGeom>
          <a:noFill/>
        </p:spPr>
        <p:txBody>
          <a:bodyPr wrap="square">
            <a:spAutoFit/>
          </a:bodyPr>
          <a:lstStyle/>
          <a:p>
            <a:r>
              <a:rPr lang="en-US" dirty="0"/>
              <a:t>https://www.pompevariantdatabase.nl/pompe_mutations_list.php?orderby=aMut_ID1</a:t>
            </a:r>
          </a:p>
        </p:txBody>
      </p:sp>
      <p:pic>
        <p:nvPicPr>
          <p:cNvPr id="8" name="Picture 7" descr="Graphical user interface, application, Teams&#10;&#10;Description automatically generated">
            <a:extLst>
              <a:ext uri="{FF2B5EF4-FFF2-40B4-BE49-F238E27FC236}">
                <a16:creationId xmlns:a16="http://schemas.microsoft.com/office/drawing/2014/main" id="{3B5B6258-D7BD-488D-0BCF-BFD0FF8B11C1}"/>
              </a:ext>
            </a:extLst>
          </p:cNvPr>
          <p:cNvPicPr>
            <a:picLocks noChangeAspect="1"/>
          </p:cNvPicPr>
          <p:nvPr/>
        </p:nvPicPr>
        <p:blipFill>
          <a:blip r:embed="rId3"/>
          <a:stretch>
            <a:fillRect/>
          </a:stretch>
        </p:blipFill>
        <p:spPr>
          <a:xfrm>
            <a:off x="1032163" y="1555756"/>
            <a:ext cx="9702825" cy="4732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506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78E2ED87-7F85-C85D-D736-FB59D9549C97}"/>
              </a:ext>
            </a:extLst>
          </p:cNvPr>
          <p:cNvPicPr>
            <a:picLocks noChangeAspect="1"/>
          </p:cNvPicPr>
          <p:nvPr/>
        </p:nvPicPr>
        <p:blipFill rotWithShape="1">
          <a:blip r:embed="rId2"/>
          <a:srcRect l="24202" r="3232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60729CF8-38B6-BE22-4EE3-D88E3F7E3465}"/>
              </a:ext>
            </a:extLst>
          </p:cNvPr>
          <p:cNvSpPr txBox="1"/>
          <p:nvPr/>
        </p:nvSpPr>
        <p:spPr>
          <a:xfrm>
            <a:off x="414112" y="3429000"/>
            <a:ext cx="5353641" cy="2677656"/>
          </a:xfrm>
          <a:prstGeom prst="rect">
            <a:avLst/>
          </a:prstGeom>
          <a:noFill/>
          <a:ln>
            <a:solidFill>
              <a:srgbClr val="00B050"/>
            </a:solidFill>
          </a:ln>
        </p:spPr>
        <p:txBody>
          <a:bodyPr wrap="square" rtlCol="0">
            <a:spAutoFit/>
          </a:bodyPr>
          <a:lstStyle/>
          <a:p>
            <a:pPr lvl="0"/>
            <a:r>
              <a:rPr lang="en-US" sz="2800" dirty="0">
                <a:solidFill>
                  <a:schemeClr val="tx1"/>
                </a:solidFill>
              </a:rPr>
              <a:t>6 </a:t>
            </a:r>
            <a:r>
              <a:rPr lang="en-US" sz="2800" dirty="0" err="1">
                <a:solidFill>
                  <a:schemeClr val="tx1"/>
                </a:solidFill>
              </a:rPr>
              <a:t>tiêu</a:t>
            </a:r>
            <a:r>
              <a:rPr lang="en-US" sz="2800" dirty="0">
                <a:solidFill>
                  <a:schemeClr val="tx1"/>
                </a:solidFill>
              </a:rPr>
              <a:t> </a:t>
            </a:r>
            <a:r>
              <a:rPr lang="en-US" sz="2800" dirty="0" err="1">
                <a:solidFill>
                  <a:schemeClr val="tx1"/>
                </a:solidFill>
              </a:rPr>
              <a:t>chuẩn</a:t>
            </a:r>
            <a:r>
              <a:rPr lang="en-US" sz="2800" dirty="0">
                <a:solidFill>
                  <a:schemeClr val="tx1"/>
                </a:solidFill>
              </a:rPr>
              <a:t> ACMG-AMP</a:t>
            </a:r>
          </a:p>
          <a:p>
            <a:pPr marL="342900" lvl="0" indent="-342900">
              <a:buFont typeface="+mj-lt"/>
              <a:buAutoNum type="arabicPeriod"/>
            </a:pPr>
            <a:r>
              <a:rPr lang="en-US" sz="2000" dirty="0" err="1">
                <a:solidFill>
                  <a:schemeClr val="tx1"/>
                </a:solidFill>
              </a:rPr>
              <a:t>Tần</a:t>
            </a:r>
            <a:r>
              <a:rPr lang="en-US" sz="2000" dirty="0">
                <a:solidFill>
                  <a:schemeClr val="tx1"/>
                </a:solidFill>
              </a:rPr>
              <a:t> </a:t>
            </a:r>
            <a:r>
              <a:rPr lang="en-US" sz="2000" dirty="0" err="1">
                <a:solidFill>
                  <a:schemeClr val="tx1"/>
                </a:solidFill>
              </a:rPr>
              <a:t>suất</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biến</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dân</a:t>
            </a:r>
            <a:r>
              <a:rPr lang="en-US" sz="2000" dirty="0">
                <a:solidFill>
                  <a:schemeClr val="tx1"/>
                </a:solidFill>
              </a:rPr>
              <a:t> </a:t>
            </a:r>
            <a:r>
              <a:rPr lang="en-US" sz="2000" dirty="0" err="1">
                <a:solidFill>
                  <a:schemeClr val="tx1"/>
                </a:solidFill>
              </a:rPr>
              <a:t>số</a:t>
            </a:r>
            <a:endParaRPr lang="en-US" sz="2000" dirty="0">
              <a:solidFill>
                <a:schemeClr val="tx1"/>
              </a:solidFill>
            </a:endParaRPr>
          </a:p>
          <a:p>
            <a:pPr marL="342900" indent="-342900">
              <a:buFont typeface="+mj-lt"/>
              <a:buAutoNum type="arabicPeriod"/>
            </a:pPr>
            <a:r>
              <a:rPr lang="en-US" sz="2000" dirty="0" err="1">
                <a:solidFill>
                  <a:schemeClr val="tx1"/>
                </a:solidFill>
              </a:rPr>
              <a:t>Loại</a:t>
            </a:r>
            <a:r>
              <a:rPr lang="en-US" sz="2000" dirty="0">
                <a:solidFill>
                  <a:schemeClr val="tx1"/>
                </a:solidFill>
              </a:rPr>
              <a:t> </a:t>
            </a:r>
            <a:r>
              <a:rPr lang="en-US" sz="2000" dirty="0" err="1">
                <a:solidFill>
                  <a:schemeClr val="tx1"/>
                </a:solidFill>
              </a:rPr>
              <a:t>biến</a:t>
            </a:r>
            <a:r>
              <a:rPr lang="en-US" sz="2000" dirty="0">
                <a:solidFill>
                  <a:schemeClr val="tx1"/>
                </a:solidFill>
              </a:rPr>
              <a:t> </a:t>
            </a:r>
            <a:r>
              <a:rPr lang="en-US" sz="2000" dirty="0" err="1">
                <a:solidFill>
                  <a:schemeClr val="tx1"/>
                </a:solidFill>
              </a:rPr>
              <a:t>thể</a:t>
            </a:r>
            <a:endParaRPr lang="en-US" sz="2000" dirty="0">
              <a:solidFill>
                <a:schemeClr val="tx1"/>
              </a:solidFill>
            </a:endParaRPr>
          </a:p>
          <a:p>
            <a:pPr marL="342900" indent="-342900">
              <a:buFont typeface="+mj-lt"/>
              <a:buAutoNum type="arabicPeriod"/>
            </a:pPr>
            <a:r>
              <a:rPr lang="en-US" sz="2000" dirty="0">
                <a:solidFill>
                  <a:schemeClr val="tx1"/>
                </a:solidFill>
              </a:rPr>
              <a:t>Databases/y </a:t>
            </a:r>
            <a:r>
              <a:rPr lang="en-US" sz="2000" dirty="0" err="1">
                <a:solidFill>
                  <a:schemeClr val="tx1"/>
                </a:solidFill>
              </a:rPr>
              <a:t>văn</a:t>
            </a:r>
            <a:endParaRPr lang="en-US" sz="2000" dirty="0">
              <a:solidFill>
                <a:schemeClr val="tx1"/>
              </a:solidFill>
            </a:endParaRPr>
          </a:p>
          <a:p>
            <a:pPr marL="342900" indent="-342900">
              <a:buFont typeface="+mj-lt"/>
              <a:buAutoNum type="arabicPeriod"/>
            </a:pPr>
            <a:r>
              <a:rPr lang="en-US" sz="2000" dirty="0" err="1">
                <a:solidFill>
                  <a:schemeClr val="tx1"/>
                </a:solidFill>
              </a:rPr>
              <a:t>Đánh</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khả</a:t>
            </a:r>
            <a:r>
              <a:rPr lang="en-US" sz="2000" dirty="0">
                <a:solidFill>
                  <a:schemeClr val="tx1"/>
                </a:solidFill>
              </a:rPr>
              <a:t> </a:t>
            </a:r>
            <a:r>
              <a:rPr lang="en-US" sz="2000" dirty="0" err="1">
                <a:solidFill>
                  <a:schemeClr val="tx1"/>
                </a:solidFill>
              </a:rPr>
              <a:t>năng</a:t>
            </a:r>
            <a:r>
              <a:rPr lang="en-US" sz="2000" dirty="0">
                <a:solidFill>
                  <a:schemeClr val="tx1"/>
                </a:solidFill>
              </a:rPr>
              <a:t> </a:t>
            </a:r>
            <a:r>
              <a:rPr lang="en-US" sz="2000" dirty="0" err="1">
                <a:solidFill>
                  <a:schemeClr val="tx1"/>
                </a:solidFill>
              </a:rPr>
              <a:t>gây</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biến</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gia</a:t>
            </a:r>
            <a:r>
              <a:rPr lang="en-US" sz="2000" dirty="0">
                <a:solidFill>
                  <a:schemeClr val="tx1"/>
                </a:solidFill>
              </a:rPr>
              <a:t> </a:t>
            </a:r>
            <a:r>
              <a:rPr lang="en-US" sz="2000" dirty="0" err="1">
                <a:solidFill>
                  <a:schemeClr val="tx1"/>
                </a:solidFill>
              </a:rPr>
              <a:t>đình</a:t>
            </a:r>
            <a:endParaRPr lang="en-US" sz="2000" dirty="0">
              <a:solidFill>
                <a:schemeClr val="tx1"/>
              </a:solidFill>
            </a:endParaRPr>
          </a:p>
          <a:p>
            <a:pPr marL="342900" indent="-342900">
              <a:buFont typeface="+mj-lt"/>
              <a:buAutoNum type="arabicPeriod"/>
            </a:pPr>
            <a:r>
              <a:rPr lang="en-US" sz="2000" dirty="0"/>
              <a:t>In silico test</a:t>
            </a:r>
          </a:p>
          <a:p>
            <a:pPr marL="342900" indent="-342900">
              <a:buFont typeface="+mj-lt"/>
              <a:buAutoNum type="arabicPeriod"/>
            </a:pPr>
            <a:r>
              <a:rPr lang="en-US" sz="2000" dirty="0" err="1">
                <a:solidFill>
                  <a:schemeClr val="tx1"/>
                </a:solidFill>
              </a:rPr>
              <a:t>Nghiên</a:t>
            </a:r>
            <a:r>
              <a:rPr lang="en-US" sz="2000" dirty="0">
                <a:solidFill>
                  <a:schemeClr val="tx1"/>
                </a:solidFill>
              </a:rPr>
              <a:t> </a:t>
            </a:r>
            <a:r>
              <a:rPr lang="en-US" sz="2000" dirty="0" err="1">
                <a:solidFill>
                  <a:schemeClr val="tx1"/>
                </a:solidFill>
              </a:rPr>
              <a:t>cứu</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bản</a:t>
            </a:r>
            <a:endParaRPr lang="en-US" sz="2000" dirty="0">
              <a:solidFill>
                <a:schemeClr val="tx1"/>
              </a:solidFill>
            </a:endParaRPr>
          </a:p>
        </p:txBody>
      </p:sp>
      <p:pic>
        <p:nvPicPr>
          <p:cNvPr id="3" name="Picture 2" descr="Text&#10;&#10;Description automatically generated">
            <a:extLst>
              <a:ext uri="{FF2B5EF4-FFF2-40B4-BE49-F238E27FC236}">
                <a16:creationId xmlns:a16="http://schemas.microsoft.com/office/drawing/2014/main" id="{C3DB992E-B87B-E441-691E-F92FD4B7A1A6}"/>
              </a:ext>
            </a:extLst>
          </p:cNvPr>
          <p:cNvPicPr>
            <a:picLocks noChangeAspect="1"/>
          </p:cNvPicPr>
          <p:nvPr/>
        </p:nvPicPr>
        <p:blipFill>
          <a:blip r:embed="rId3"/>
          <a:stretch>
            <a:fillRect/>
          </a:stretch>
        </p:blipFill>
        <p:spPr>
          <a:xfrm>
            <a:off x="1548912" y="751343"/>
            <a:ext cx="3535952" cy="1980133"/>
          </a:xfrm>
          <a:prstGeom prst="rect">
            <a:avLst/>
          </a:prstGeom>
        </p:spPr>
      </p:pic>
    </p:spTree>
    <p:extLst>
      <p:ext uri="{BB962C8B-B14F-4D97-AF65-F5344CB8AC3E}">
        <p14:creationId xmlns:p14="http://schemas.microsoft.com/office/powerpoint/2010/main" val="4126730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9725BA9-7C9E-F8AB-1FD2-B4A02783383B}"/>
              </a:ext>
            </a:extLst>
          </p:cNvPr>
          <p:cNvSpPr txBox="1">
            <a:spLocks/>
          </p:cNvSpPr>
          <p:nvPr/>
        </p:nvSpPr>
        <p:spPr>
          <a:xfrm>
            <a:off x="809730" y="2114900"/>
            <a:ext cx="55692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Calibri" panose="020F0502020204030204" pitchFamily="34" charset="0"/>
                <a:cs typeface="Calibri" panose="020F0502020204030204" pitchFamily="34" charset="0"/>
              </a:rPr>
              <a:t>DOCK8, </a:t>
            </a:r>
            <a:r>
              <a:rPr lang="en-US" sz="1800" b="1" dirty="0" err="1">
                <a:latin typeface="Calibri" panose="020F0502020204030204" pitchFamily="34" charset="0"/>
                <a:cs typeface="Calibri" panose="020F0502020204030204" pitchFamily="34" charset="0"/>
              </a:rPr>
              <a:t>Mất</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đoạn</a:t>
            </a:r>
            <a:r>
              <a:rPr lang="en-US" sz="1800" b="1" dirty="0">
                <a:latin typeface="Calibri" panose="020F0502020204030204" pitchFamily="34" charset="0"/>
                <a:cs typeface="Calibri" panose="020F0502020204030204" pitchFamily="34" charset="0"/>
              </a:rPr>
              <a:t> Exon 1, </a:t>
            </a:r>
            <a:r>
              <a:rPr lang="en-US" sz="1800" b="1" dirty="0" err="1">
                <a:latin typeface="Calibri" panose="020F0502020204030204" pitchFamily="34" charset="0"/>
                <a:cs typeface="Calibri" panose="020F0502020204030204" pitchFamily="34" charset="0"/>
              </a:rPr>
              <a:t>dị</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hợp</a:t>
            </a:r>
            <a:r>
              <a:rPr lang="en-US" sz="1800" b="1" dirty="0">
                <a:latin typeface="Calibri" panose="020F0502020204030204" pitchFamily="34" charset="0"/>
                <a:cs typeface="Calibri" panose="020F0502020204030204" pitchFamily="34" charset="0"/>
              </a:rPr>
              <a:t>, GÂY BỆNH</a:t>
            </a:r>
          </a:p>
          <a:p>
            <a:r>
              <a:rPr lang="vi-VN" sz="1800" dirty="0">
                <a:latin typeface="Calibri" panose="020F0502020204030204" pitchFamily="34" charset="0"/>
                <a:cs typeface="Calibri" panose="020F0502020204030204" pitchFamily="34" charset="0"/>
              </a:rPr>
              <a:t>Biến thể này là sự xóa bỏ toàn bộ vùng </a:t>
            </a:r>
            <a:r>
              <a:rPr lang="vi-VN" sz="1800" dirty="0" err="1">
                <a:latin typeface="Calibri" panose="020F0502020204030204" pitchFamily="34" charset="0"/>
                <a:cs typeface="Calibri" panose="020F0502020204030204" pitchFamily="34" charset="0"/>
              </a:rPr>
              <a:t>gen</a:t>
            </a:r>
            <a:r>
              <a:rPr lang="vi-VN" sz="1800" dirty="0">
                <a:latin typeface="Calibri" panose="020F0502020204030204" pitchFamily="34" charset="0"/>
                <a:cs typeface="Calibri" panose="020F0502020204030204" pitchFamily="34" charset="0"/>
              </a:rPr>
              <a:t> </a:t>
            </a:r>
            <a:r>
              <a:rPr lang="vi-VN" sz="1800" dirty="0" err="1">
                <a:latin typeface="Calibri" panose="020F0502020204030204" pitchFamily="34" charset="0"/>
                <a:cs typeface="Calibri" panose="020F0502020204030204" pitchFamily="34" charset="0"/>
              </a:rPr>
              <a:t>exon</a:t>
            </a:r>
            <a:r>
              <a:rPr lang="vi-VN" sz="1800" dirty="0">
                <a:latin typeface="Calibri" panose="020F0502020204030204" pitchFamily="34" charset="0"/>
                <a:cs typeface="Calibri" panose="020F0502020204030204" pitchFamily="34" charset="0"/>
              </a:rPr>
              <a:t> 1 của </a:t>
            </a:r>
            <a:r>
              <a:rPr lang="vi-VN" sz="1800" dirty="0" err="1">
                <a:latin typeface="Calibri" panose="020F0502020204030204" pitchFamily="34" charset="0"/>
                <a:cs typeface="Calibri" panose="020F0502020204030204" pitchFamily="34" charset="0"/>
              </a:rPr>
              <a:t>gen</a:t>
            </a:r>
            <a:r>
              <a:rPr lang="vi-VN" sz="1800" dirty="0">
                <a:latin typeface="Calibri" panose="020F0502020204030204" pitchFamily="34" charset="0"/>
                <a:cs typeface="Calibri" panose="020F0502020204030204" pitchFamily="34" charset="0"/>
              </a:rPr>
              <a:t> DOCK8, bao gồm </a:t>
            </a:r>
            <a:r>
              <a:rPr lang="vi-VN" sz="1800" dirty="0" err="1">
                <a:latin typeface="Calibri" panose="020F0502020204030204" pitchFamily="34" charset="0"/>
                <a:cs typeface="Calibri" panose="020F0502020204030204" pitchFamily="34" charset="0"/>
              </a:rPr>
              <a:t>codon</a:t>
            </a:r>
            <a:r>
              <a:rPr lang="vi-VN" sz="1800" dirty="0">
                <a:latin typeface="Calibri" panose="020F0502020204030204" pitchFamily="34" charset="0"/>
                <a:cs typeface="Calibri" panose="020F0502020204030204" pitchFamily="34" charset="0"/>
              </a:rPr>
              <a:t> khởi đầu. Việc xóa này mở rộng ra ngoài khu vực đã thử nghiệm của </a:t>
            </a:r>
            <a:r>
              <a:rPr lang="vi-VN" sz="1800" dirty="0" err="1">
                <a:latin typeface="Calibri" panose="020F0502020204030204" pitchFamily="34" charset="0"/>
                <a:cs typeface="Calibri" panose="020F0502020204030204" pitchFamily="34" charset="0"/>
              </a:rPr>
              <a:t>gen</a:t>
            </a:r>
            <a:r>
              <a:rPr lang="vi-VN" sz="1800" dirty="0">
                <a:latin typeface="Calibri" panose="020F0502020204030204" pitchFamily="34" charset="0"/>
                <a:cs typeface="Calibri" panose="020F0502020204030204" pitchFamily="34" charset="0"/>
              </a:rPr>
              <a:t> này và do đó có thể bao gồm các </a:t>
            </a:r>
            <a:r>
              <a:rPr lang="vi-VN" sz="1800" dirty="0" err="1">
                <a:latin typeface="Calibri" panose="020F0502020204030204" pitchFamily="34" charset="0"/>
                <a:cs typeface="Calibri" panose="020F0502020204030204" pitchFamily="34" charset="0"/>
              </a:rPr>
              <a:t>gen</a:t>
            </a:r>
            <a:r>
              <a:rPr lang="vi-VN" sz="1800" dirty="0">
                <a:latin typeface="Calibri" panose="020F0502020204030204" pitchFamily="34" charset="0"/>
                <a:cs typeface="Calibri" panose="020F0502020204030204" pitchFamily="34" charset="0"/>
              </a:rPr>
              <a:t> bổ sung. Nó được cho là sẽ </a:t>
            </a:r>
            <a:r>
              <a:rPr lang="en-US" sz="1800" dirty="0" err="1">
                <a:latin typeface="Calibri" panose="020F0502020204030204" pitchFamily="34" charset="0"/>
                <a:cs typeface="Calibri" panose="020F0502020204030204" pitchFamily="34" charset="0"/>
              </a:rPr>
              <a:t>không</a:t>
            </a:r>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tạo ra</a:t>
            </a:r>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sản phẩm </a:t>
            </a:r>
            <a:r>
              <a:rPr lang="vi-VN" sz="1800" dirty="0" err="1">
                <a:latin typeface="Calibri" panose="020F0502020204030204" pitchFamily="34" charset="0"/>
                <a:cs typeface="Calibri" panose="020F0502020204030204" pitchFamily="34" charset="0"/>
              </a:rPr>
              <a:t>protein</a:t>
            </a:r>
            <a:r>
              <a:rPr lang="vi-VN" sz="1800" dirty="0">
                <a:latin typeface="Calibri" panose="020F0502020204030204" pitchFamily="34" charset="0"/>
                <a:cs typeface="Calibri" panose="020F0502020204030204" pitchFamily="34" charset="0"/>
              </a:rPr>
              <a:t>. Các biến thể mất chức năng trong DOCK8 được biết là có khả năng gây bệnh (PMID: 14722525, 19776401).</a:t>
            </a:r>
            <a:endParaRPr lang="en-US" sz="1800" dirty="0">
              <a:latin typeface="Calibri" panose="020F0502020204030204" pitchFamily="34" charset="0"/>
              <a:cs typeface="Calibri" panose="020F0502020204030204" pitchFamily="34" charset="0"/>
            </a:endParaRPr>
          </a:p>
          <a:p>
            <a:r>
              <a:rPr lang="vi-VN" sz="1800" dirty="0">
                <a:latin typeface="Calibri" panose="020F0502020204030204" pitchFamily="34" charset="0"/>
                <a:cs typeface="Calibri" panose="020F0502020204030204" pitchFamily="34" charset="0"/>
              </a:rPr>
              <a:t>Một b</a:t>
            </a:r>
            <a:r>
              <a:rPr lang="en-US" sz="1800" dirty="0" err="1">
                <a:latin typeface="Calibri" panose="020F0502020204030204" pitchFamily="34" charset="0"/>
                <a:cs typeface="Calibri" panose="020F0502020204030204" pitchFamily="34" charset="0"/>
              </a:rPr>
              <a:t>ất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thường</a:t>
            </a:r>
            <a:r>
              <a:rPr lang="vi-VN" sz="1800" dirty="0">
                <a:latin typeface="Calibri" panose="020F0502020204030204" pitchFamily="34" charset="0"/>
                <a:cs typeface="Calibri" panose="020F0502020204030204" pitchFamily="34" charset="0"/>
              </a:rPr>
              <a:t> bản sao tương tự đã được quan sát thấy ở (những) cá nhân mắc hội chứng tăng </a:t>
            </a:r>
            <a:r>
              <a:rPr lang="vi-VN" sz="1800" dirty="0" err="1">
                <a:latin typeface="Calibri" panose="020F0502020204030204" pitchFamily="34" charset="0"/>
                <a:cs typeface="Calibri" panose="020F0502020204030204" pitchFamily="34" charset="0"/>
              </a:rPr>
              <a:t>IgE</a:t>
            </a:r>
            <a:r>
              <a:rPr lang="vi-VN" sz="1800" dirty="0">
                <a:latin typeface="Calibri" panose="020F0502020204030204" pitchFamily="34" charset="0"/>
                <a:cs typeface="Calibri" panose="020F0502020204030204" pitchFamily="34" charset="0"/>
              </a:rPr>
              <a:t> di truyền lặn trên nhiễm sắc thể thường (PMID: 25724123).</a:t>
            </a:r>
            <a:endParaRPr lang="en-US" sz="1800" dirty="0">
              <a:latin typeface="Calibri" panose="020F0502020204030204" pitchFamily="34" charset="0"/>
              <a:cs typeface="Calibri" panose="020F0502020204030204" pitchFamily="34" charset="0"/>
            </a:endParaRPr>
          </a:p>
          <a:p>
            <a:r>
              <a:rPr lang="vi-VN" sz="1800" dirty="0">
                <a:latin typeface="Calibri" panose="020F0502020204030204" pitchFamily="34" charset="0"/>
                <a:cs typeface="Calibri" panose="020F0502020204030204" pitchFamily="34" charset="0"/>
              </a:rPr>
              <a:t>Vì những lý do này, biến thể này đã được phân loại là Gây bệnh.</a:t>
            </a:r>
            <a:endParaRPr lang="en-US" sz="1800" dirty="0">
              <a:latin typeface="Calibri" panose="020F0502020204030204" pitchFamily="34" charset="0"/>
              <a:cs typeface="Calibri" panose="020F0502020204030204" pitchFamily="34" charset="0"/>
            </a:endParaRPr>
          </a:p>
        </p:txBody>
      </p:sp>
      <p:graphicFrame>
        <p:nvGraphicFramePr>
          <p:cNvPr id="7" name="Table 7">
            <a:extLst>
              <a:ext uri="{FF2B5EF4-FFF2-40B4-BE49-F238E27FC236}">
                <a16:creationId xmlns:a16="http://schemas.microsoft.com/office/drawing/2014/main" id="{84872808-4247-0AF2-A18C-B4F772D616F1}"/>
              </a:ext>
            </a:extLst>
          </p:cNvPr>
          <p:cNvGraphicFramePr>
            <a:graphicFrameLocks noGrp="1"/>
          </p:cNvGraphicFramePr>
          <p:nvPr>
            <p:extLst>
              <p:ext uri="{D42A27DB-BD31-4B8C-83A1-F6EECF244321}">
                <p14:modId xmlns:p14="http://schemas.microsoft.com/office/powerpoint/2010/main" val="752632788"/>
              </p:ext>
            </p:extLst>
          </p:nvPr>
        </p:nvGraphicFramePr>
        <p:xfrm>
          <a:off x="2032000" y="852435"/>
          <a:ext cx="8128000" cy="73660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558205450"/>
                    </a:ext>
                  </a:extLst>
                </a:gridCol>
                <a:gridCol w="2032000">
                  <a:extLst>
                    <a:ext uri="{9D8B030D-6E8A-4147-A177-3AD203B41FA5}">
                      <a16:colId xmlns:a16="http://schemas.microsoft.com/office/drawing/2014/main" val="2005159454"/>
                    </a:ext>
                  </a:extLst>
                </a:gridCol>
                <a:gridCol w="2032000">
                  <a:extLst>
                    <a:ext uri="{9D8B030D-6E8A-4147-A177-3AD203B41FA5}">
                      <a16:colId xmlns:a16="http://schemas.microsoft.com/office/drawing/2014/main" val="3566667244"/>
                    </a:ext>
                  </a:extLst>
                </a:gridCol>
                <a:gridCol w="2032000">
                  <a:extLst>
                    <a:ext uri="{9D8B030D-6E8A-4147-A177-3AD203B41FA5}">
                      <a16:colId xmlns:a16="http://schemas.microsoft.com/office/drawing/2014/main" val="3099743068"/>
                    </a:ext>
                  </a:extLst>
                </a:gridCol>
              </a:tblGrid>
              <a:tr h="336042">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GENE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VARIANT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ZYGOSITY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CLASSIFICATION</a:t>
                      </a:r>
                      <a:endParaRPr lang="en-US" sz="18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28003561"/>
                  </a:ext>
                </a:extLst>
              </a:tr>
              <a:tr h="370840">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DOCK8</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Deletion (Exon 1)</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heterozygous</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1800" b="1" i="0" u="none" strike="noStrike" kern="1200" baseline="0" dirty="0">
                          <a:solidFill>
                            <a:srgbClr val="C00000"/>
                          </a:solidFill>
                          <a:latin typeface="Calibri" panose="020F0502020204030204" pitchFamily="34" charset="0"/>
                          <a:ea typeface="+mn-ea"/>
                          <a:cs typeface="Calibri" panose="020F0502020204030204" pitchFamily="34" charset="0"/>
                        </a:rPr>
                        <a:t>?</a:t>
                      </a:r>
                      <a:endParaRPr lang="en-US" sz="1800" b="1" dirty="0">
                        <a:solidFill>
                          <a:srgbClr val="C00000"/>
                        </a:solidFill>
                        <a:latin typeface="Calibri" panose="020F0502020204030204" pitchFamily="34" charset="0"/>
                        <a:cs typeface="Calibri" panose="020F0502020204030204" pitchFamily="34" charset="0"/>
                      </a:endParaRPr>
                    </a:p>
                  </a:txBody>
                  <a:tcPr>
                    <a:solidFill>
                      <a:srgbClr val="C00000">
                        <a:alpha val="20000"/>
                      </a:srgbClr>
                    </a:solidFill>
                  </a:tcPr>
                </a:tc>
                <a:extLst>
                  <a:ext uri="{0D108BD9-81ED-4DB2-BD59-A6C34878D82A}">
                    <a16:rowId xmlns:a16="http://schemas.microsoft.com/office/drawing/2014/main" val="515016831"/>
                  </a:ext>
                </a:extLst>
              </a:tr>
            </a:tbl>
          </a:graphicData>
        </a:graphic>
      </p:graphicFrame>
      <p:sp>
        <p:nvSpPr>
          <p:cNvPr id="8" name="TextBox 7">
            <a:extLst>
              <a:ext uri="{FF2B5EF4-FFF2-40B4-BE49-F238E27FC236}">
                <a16:creationId xmlns:a16="http://schemas.microsoft.com/office/drawing/2014/main" id="{FCFFD1C5-9FA5-54A8-74F8-68250FC96ECC}"/>
              </a:ext>
            </a:extLst>
          </p:cNvPr>
          <p:cNvSpPr txBox="1"/>
          <p:nvPr/>
        </p:nvSpPr>
        <p:spPr>
          <a:xfrm>
            <a:off x="3874477" y="151161"/>
            <a:ext cx="4843306" cy="461665"/>
          </a:xfrm>
          <a:prstGeom prst="rect">
            <a:avLst/>
          </a:prstGeom>
          <a:noFill/>
          <a:ln w="38100">
            <a:solidFill>
              <a:schemeClr val="tx1"/>
            </a:solidFill>
          </a:ln>
        </p:spPr>
        <p:txBody>
          <a:bodyPr wrap="square" rtlCol="0">
            <a:spAutoFit/>
          </a:bodyPr>
          <a:lstStyle/>
          <a:p>
            <a:r>
              <a:rPr lang="en-US" sz="2400" b="1" dirty="0">
                <a:solidFill>
                  <a:srgbClr val="0070C0"/>
                </a:solidFill>
              </a:rPr>
              <a:t>KẾT QUẢ PHÂN TÍCH ĐỘT BIẾN GEN</a:t>
            </a:r>
          </a:p>
        </p:txBody>
      </p:sp>
      <p:sp>
        <p:nvSpPr>
          <p:cNvPr id="5" name="TextBox 4">
            <a:extLst>
              <a:ext uri="{FF2B5EF4-FFF2-40B4-BE49-F238E27FC236}">
                <a16:creationId xmlns:a16="http://schemas.microsoft.com/office/drawing/2014/main" id="{68608F03-E419-C920-DC2D-63537D68E0E2}"/>
              </a:ext>
            </a:extLst>
          </p:cNvPr>
          <p:cNvSpPr txBox="1"/>
          <p:nvPr/>
        </p:nvSpPr>
        <p:spPr>
          <a:xfrm>
            <a:off x="7387668" y="2015536"/>
            <a:ext cx="4228227" cy="3922612"/>
          </a:xfrm>
          <a:prstGeom prst="rect">
            <a:avLst/>
          </a:prstGeom>
          <a:solidFill>
            <a:schemeClr val="tx2">
              <a:lumMod val="20000"/>
              <a:lumOff val="80000"/>
            </a:schemeClr>
          </a:solidFill>
          <a:ln>
            <a:solidFill>
              <a:srgbClr val="0070C0"/>
            </a:solidFill>
          </a:ln>
        </p:spPr>
        <p:txBody>
          <a:bodyPr wrap="square" rtlCol="0">
            <a:spAutoFit/>
          </a:bodyPr>
          <a:lstStyle/>
          <a:p>
            <a:pPr lvl="0">
              <a:lnSpc>
                <a:spcPct val="150000"/>
              </a:lnSpc>
            </a:pPr>
            <a:r>
              <a:rPr lang="en-US" sz="2800" dirty="0">
                <a:solidFill>
                  <a:srgbClr val="002060"/>
                </a:solidFill>
              </a:rPr>
              <a:t>6 </a:t>
            </a:r>
            <a:r>
              <a:rPr lang="en-US" sz="2800" dirty="0" err="1">
                <a:solidFill>
                  <a:srgbClr val="002060"/>
                </a:solidFill>
              </a:rPr>
              <a:t>tiêu</a:t>
            </a:r>
            <a:r>
              <a:rPr lang="en-US" sz="2800" dirty="0">
                <a:solidFill>
                  <a:srgbClr val="002060"/>
                </a:solidFill>
              </a:rPr>
              <a:t> </a:t>
            </a:r>
            <a:r>
              <a:rPr lang="en-US" sz="2800" dirty="0" err="1">
                <a:solidFill>
                  <a:srgbClr val="002060"/>
                </a:solidFill>
              </a:rPr>
              <a:t>chuẩn</a:t>
            </a:r>
            <a:r>
              <a:rPr lang="en-US" sz="2800" dirty="0">
                <a:solidFill>
                  <a:srgbClr val="002060"/>
                </a:solidFill>
              </a:rPr>
              <a:t> ACMG-AMP</a:t>
            </a:r>
          </a:p>
          <a:p>
            <a:pPr marL="342900" lvl="0" indent="-342900">
              <a:lnSpc>
                <a:spcPct val="150000"/>
              </a:lnSpc>
              <a:buFont typeface="+mj-lt"/>
              <a:buAutoNum type="arabicPeriod"/>
            </a:pPr>
            <a:r>
              <a:rPr lang="en-US" sz="2000" dirty="0" err="1">
                <a:solidFill>
                  <a:srgbClr val="002060"/>
                </a:solidFill>
              </a:rPr>
              <a:t>Tần</a:t>
            </a:r>
            <a:r>
              <a:rPr lang="en-US" sz="2000" dirty="0">
                <a:solidFill>
                  <a:srgbClr val="002060"/>
                </a:solidFill>
              </a:rPr>
              <a:t> </a:t>
            </a:r>
            <a:r>
              <a:rPr lang="en-US" sz="2000" dirty="0" err="1">
                <a:solidFill>
                  <a:srgbClr val="002060"/>
                </a:solidFill>
              </a:rPr>
              <a:t>suất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biến</a:t>
            </a:r>
            <a:r>
              <a:rPr lang="en-US" sz="2000" dirty="0">
                <a:solidFill>
                  <a:srgbClr val="002060"/>
                </a:solidFill>
              </a:rPr>
              <a:t> </a:t>
            </a:r>
            <a:r>
              <a:rPr lang="en-US" sz="2000" dirty="0" err="1">
                <a:solidFill>
                  <a:srgbClr val="002060"/>
                </a:solidFill>
              </a:rPr>
              <a:t>thể</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endParaRPr lang="en-US" sz="2000" dirty="0">
              <a:solidFill>
                <a:srgbClr val="002060"/>
              </a:solidFill>
            </a:endParaRPr>
          </a:p>
          <a:p>
            <a:pPr marL="342900" indent="-342900">
              <a:lnSpc>
                <a:spcPct val="150000"/>
              </a:lnSpc>
              <a:buFont typeface="+mj-lt"/>
              <a:buAutoNum type="arabicPeriod"/>
            </a:pPr>
            <a:r>
              <a:rPr lang="en-US" sz="2000" dirty="0" err="1">
                <a:solidFill>
                  <a:srgbClr val="002060"/>
                </a:solidFill>
              </a:rPr>
              <a:t>Loại</a:t>
            </a:r>
            <a:r>
              <a:rPr lang="en-US" sz="2000" dirty="0">
                <a:solidFill>
                  <a:srgbClr val="002060"/>
                </a:solidFill>
              </a:rPr>
              <a:t> </a:t>
            </a:r>
            <a:r>
              <a:rPr lang="en-US" sz="2000" dirty="0" err="1">
                <a:solidFill>
                  <a:srgbClr val="002060"/>
                </a:solidFill>
              </a:rPr>
              <a:t>biến</a:t>
            </a:r>
            <a:r>
              <a:rPr lang="en-US" sz="2000" dirty="0">
                <a:solidFill>
                  <a:srgbClr val="002060"/>
                </a:solidFill>
              </a:rPr>
              <a:t> </a:t>
            </a:r>
            <a:r>
              <a:rPr lang="en-US" sz="2000" dirty="0" err="1">
                <a:solidFill>
                  <a:srgbClr val="002060"/>
                </a:solidFill>
              </a:rPr>
              <a:t>thể</a:t>
            </a:r>
            <a:endParaRPr lang="en-US" sz="2000" dirty="0">
              <a:solidFill>
                <a:srgbClr val="002060"/>
              </a:solidFill>
            </a:endParaRPr>
          </a:p>
          <a:p>
            <a:pPr marL="342900" indent="-342900">
              <a:lnSpc>
                <a:spcPct val="150000"/>
              </a:lnSpc>
              <a:buFont typeface="+mj-lt"/>
              <a:buAutoNum type="arabicPeriod"/>
            </a:pPr>
            <a:r>
              <a:rPr lang="en-US" sz="2000" dirty="0">
                <a:solidFill>
                  <a:srgbClr val="002060"/>
                </a:solidFill>
              </a:rPr>
              <a:t>Databases/y </a:t>
            </a:r>
            <a:r>
              <a:rPr lang="en-US" sz="2000" dirty="0" err="1">
                <a:solidFill>
                  <a:srgbClr val="002060"/>
                </a:solidFill>
              </a:rPr>
              <a:t>văn</a:t>
            </a:r>
            <a:endParaRPr lang="en-US" sz="2000" dirty="0">
              <a:solidFill>
                <a:srgbClr val="002060"/>
              </a:solidFill>
            </a:endParaRPr>
          </a:p>
          <a:p>
            <a:pPr marL="342900" indent="-342900">
              <a:lnSpc>
                <a:spcPct val="150000"/>
              </a:lnSpc>
              <a:buFont typeface="+mj-lt"/>
              <a:buAutoNum type="arabicPeriod"/>
            </a:pP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khả</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gây</a:t>
            </a:r>
            <a:r>
              <a:rPr lang="en-US" sz="2000" dirty="0">
                <a:solidFill>
                  <a:srgbClr val="002060"/>
                </a:solidFill>
              </a:rPr>
              <a:t> </a:t>
            </a:r>
            <a:r>
              <a:rPr lang="en-US" sz="2000" dirty="0" err="1">
                <a:solidFill>
                  <a:srgbClr val="002060"/>
                </a:solidFill>
              </a:rPr>
              <a:t>bệnh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biến</a:t>
            </a:r>
            <a:r>
              <a:rPr lang="en-US" sz="2000" dirty="0">
                <a:solidFill>
                  <a:srgbClr val="002060"/>
                </a:solidFill>
              </a:rPr>
              <a:t> </a:t>
            </a:r>
            <a:r>
              <a:rPr lang="en-US" sz="2000" dirty="0" err="1">
                <a:solidFill>
                  <a:srgbClr val="002060"/>
                </a:solidFill>
              </a:rPr>
              <a:t>thể</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đình</a:t>
            </a:r>
            <a:endParaRPr lang="en-US" sz="2000" dirty="0">
              <a:solidFill>
                <a:srgbClr val="002060"/>
              </a:solidFill>
            </a:endParaRPr>
          </a:p>
          <a:p>
            <a:pPr marL="342900" indent="-342900">
              <a:lnSpc>
                <a:spcPct val="150000"/>
              </a:lnSpc>
              <a:buFont typeface="+mj-lt"/>
              <a:buAutoNum type="arabicPeriod"/>
            </a:pPr>
            <a:r>
              <a:rPr lang="en-US" sz="2000" dirty="0">
                <a:solidFill>
                  <a:srgbClr val="002060"/>
                </a:solidFill>
              </a:rPr>
              <a:t>In silico test</a:t>
            </a:r>
          </a:p>
          <a:p>
            <a:pPr marL="342900" indent="-342900">
              <a:lnSpc>
                <a:spcPct val="150000"/>
              </a:lnSpc>
              <a:buFont typeface="+mj-lt"/>
              <a:buAutoNum type="arabicPeriod"/>
            </a:pPr>
            <a:r>
              <a:rPr lang="en-US" sz="2000" dirty="0" err="1">
                <a:solidFill>
                  <a:srgbClr val="002060"/>
                </a:solidFill>
              </a:rPr>
              <a:t>Nghiên</a:t>
            </a:r>
            <a:r>
              <a:rPr lang="en-US" sz="2000" dirty="0">
                <a:solidFill>
                  <a:srgbClr val="002060"/>
                </a:solidFill>
              </a:rPr>
              <a:t> </a:t>
            </a:r>
            <a:r>
              <a:rPr lang="en-US" sz="2000" dirty="0" err="1">
                <a:solidFill>
                  <a:srgbClr val="002060"/>
                </a:solidFill>
              </a:rPr>
              <a:t>cứu</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bản</a:t>
            </a:r>
            <a:endParaRPr lang="en-US" sz="2000" dirty="0">
              <a:solidFill>
                <a:srgbClr val="002060"/>
              </a:solidFill>
            </a:endParaRPr>
          </a:p>
        </p:txBody>
      </p:sp>
    </p:spTree>
    <p:extLst>
      <p:ext uri="{BB962C8B-B14F-4D97-AF65-F5344CB8AC3E}">
        <p14:creationId xmlns:p14="http://schemas.microsoft.com/office/powerpoint/2010/main" val="3073185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4872808-4247-0AF2-A18C-B4F772D616F1}"/>
              </a:ext>
            </a:extLst>
          </p:cNvPr>
          <p:cNvGraphicFramePr>
            <a:graphicFrameLocks noGrp="1"/>
          </p:cNvGraphicFramePr>
          <p:nvPr>
            <p:extLst>
              <p:ext uri="{D42A27DB-BD31-4B8C-83A1-F6EECF244321}">
                <p14:modId xmlns:p14="http://schemas.microsoft.com/office/powerpoint/2010/main" val="2931052777"/>
              </p:ext>
            </p:extLst>
          </p:nvPr>
        </p:nvGraphicFramePr>
        <p:xfrm>
          <a:off x="2195286" y="754463"/>
          <a:ext cx="8128000" cy="100584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558205450"/>
                    </a:ext>
                  </a:extLst>
                </a:gridCol>
                <a:gridCol w="2032000">
                  <a:extLst>
                    <a:ext uri="{9D8B030D-6E8A-4147-A177-3AD203B41FA5}">
                      <a16:colId xmlns:a16="http://schemas.microsoft.com/office/drawing/2014/main" val="2005159454"/>
                    </a:ext>
                  </a:extLst>
                </a:gridCol>
                <a:gridCol w="2032000">
                  <a:extLst>
                    <a:ext uri="{9D8B030D-6E8A-4147-A177-3AD203B41FA5}">
                      <a16:colId xmlns:a16="http://schemas.microsoft.com/office/drawing/2014/main" val="3566667244"/>
                    </a:ext>
                  </a:extLst>
                </a:gridCol>
                <a:gridCol w="2032000">
                  <a:extLst>
                    <a:ext uri="{9D8B030D-6E8A-4147-A177-3AD203B41FA5}">
                      <a16:colId xmlns:a16="http://schemas.microsoft.com/office/drawing/2014/main" val="3099743068"/>
                    </a:ext>
                  </a:extLst>
                </a:gridCol>
              </a:tblGrid>
              <a:tr h="336042">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GENE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VARIANT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ZYGOSITY </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1" i="0" u="none" strike="noStrike" baseline="0" dirty="0">
                          <a:solidFill>
                            <a:schemeClr val="tx1"/>
                          </a:solidFill>
                          <a:latin typeface="Calibri" panose="020F0502020204030204" pitchFamily="34" charset="0"/>
                          <a:cs typeface="Calibri" panose="020F0502020204030204" pitchFamily="34" charset="0"/>
                        </a:rPr>
                        <a:t>CLASSIFICATION</a:t>
                      </a:r>
                      <a:endParaRPr lang="en-US" sz="18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28003561"/>
                  </a:ext>
                </a:extLst>
              </a:tr>
              <a:tr h="370840">
                <a:tc>
                  <a:txBody>
                    <a:bodyPr/>
                    <a:lstStyle/>
                    <a:p>
                      <a:r>
                        <a:rPr lang="en-US" sz="1800" b="0" i="0" u="none" strike="noStrike" kern="1200" baseline="0" dirty="0">
                          <a:solidFill>
                            <a:schemeClr val="tx1"/>
                          </a:solidFill>
                          <a:latin typeface="+mn-lt"/>
                          <a:ea typeface="+mn-ea"/>
                          <a:cs typeface="+mn-cs"/>
                        </a:rPr>
                        <a:t>HPS5</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mn-lt"/>
                          <a:ea typeface="+mn-ea"/>
                          <a:cs typeface="+mn-cs"/>
                        </a:rPr>
                        <a:t>c.2468T&gt;C (p.Met823Thr)</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heterozygous</a:t>
                      </a:r>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1800" b="1" i="0" u="none" strike="noStrike" kern="1200" baseline="0" dirty="0">
                          <a:solidFill>
                            <a:srgbClr val="C00000"/>
                          </a:solidFill>
                          <a:latin typeface="Calibri" panose="020F0502020204030204" pitchFamily="34" charset="0"/>
                          <a:ea typeface="+mn-ea"/>
                          <a:cs typeface="Calibri" panose="020F0502020204030204" pitchFamily="34" charset="0"/>
                        </a:rPr>
                        <a:t>?</a:t>
                      </a:r>
                      <a:endParaRPr lang="en-US" sz="1800" b="1" dirty="0">
                        <a:solidFill>
                          <a:srgbClr val="C00000"/>
                        </a:solidFill>
                        <a:latin typeface="Calibri" panose="020F0502020204030204" pitchFamily="34" charset="0"/>
                        <a:cs typeface="Calibri" panose="020F0502020204030204" pitchFamily="34" charset="0"/>
                      </a:endParaRPr>
                    </a:p>
                  </a:txBody>
                  <a:tcPr>
                    <a:solidFill>
                      <a:srgbClr val="C00000">
                        <a:alpha val="20000"/>
                      </a:srgbClr>
                    </a:solidFill>
                  </a:tcPr>
                </a:tc>
                <a:extLst>
                  <a:ext uri="{0D108BD9-81ED-4DB2-BD59-A6C34878D82A}">
                    <a16:rowId xmlns:a16="http://schemas.microsoft.com/office/drawing/2014/main" val="515016831"/>
                  </a:ext>
                </a:extLst>
              </a:tr>
            </a:tbl>
          </a:graphicData>
        </a:graphic>
      </p:graphicFrame>
      <p:sp>
        <p:nvSpPr>
          <p:cNvPr id="2" name="Content Placeholder 2">
            <a:extLst>
              <a:ext uri="{FF2B5EF4-FFF2-40B4-BE49-F238E27FC236}">
                <a16:creationId xmlns:a16="http://schemas.microsoft.com/office/drawing/2014/main" id="{2B526F90-4CF7-23D5-69C4-9B9ABB15974D}"/>
              </a:ext>
            </a:extLst>
          </p:cNvPr>
          <p:cNvSpPr txBox="1">
            <a:spLocks/>
          </p:cNvSpPr>
          <p:nvPr/>
        </p:nvSpPr>
        <p:spPr>
          <a:xfrm>
            <a:off x="242834" y="2261440"/>
            <a:ext cx="601645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dirty="0">
                <a:latin typeface="Calibri" panose="020F0502020204030204" pitchFamily="34" charset="0"/>
                <a:cs typeface="Calibri" panose="020F0502020204030204" pitchFamily="34" charset="0"/>
              </a:rPr>
              <a:t>HPS5, Exon 17, c.2468T&gt;C (p.Met823Thr), </a:t>
            </a:r>
            <a:r>
              <a:rPr lang="en-US" sz="1600" b="1" dirty="0" err="1">
                <a:latin typeface="Calibri" panose="020F0502020204030204" pitchFamily="34" charset="0"/>
                <a:cs typeface="Calibri" panose="020F0502020204030204" pitchFamily="34" charset="0"/>
              </a:rPr>
              <a:t>dị</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hợp</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Chưa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rõ</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chức</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năng</a:t>
            </a:r>
            <a:endParaRPr lang="en-US" sz="1600" b="1" dirty="0">
              <a:latin typeface="Calibri" panose="020F0502020204030204" pitchFamily="34" charset="0"/>
              <a:cs typeface="Calibri" panose="020F0502020204030204" pitchFamily="34" charset="0"/>
            </a:endParaRPr>
          </a:p>
          <a:p>
            <a:r>
              <a:rPr lang="vi-VN" sz="1600" dirty="0">
                <a:latin typeface="Calibri" panose="020F0502020204030204" pitchFamily="34" charset="0"/>
                <a:cs typeface="Calibri" panose="020F0502020204030204" pitchFamily="34" charset="0"/>
              </a:rPr>
              <a:t>Sự thay đổi trình tự này thay thế </a:t>
            </a:r>
            <a:r>
              <a:rPr lang="vi-VN" sz="1600" dirty="0" err="1">
                <a:latin typeface="Calibri" panose="020F0502020204030204" pitchFamily="34" charset="0"/>
                <a:cs typeface="Calibri" panose="020F0502020204030204" pitchFamily="34" charset="0"/>
              </a:rPr>
              <a:t>methionine</a:t>
            </a:r>
            <a:r>
              <a:rPr lang="vi-VN" sz="1600" dirty="0">
                <a:latin typeface="Calibri" panose="020F0502020204030204" pitchFamily="34" charset="0"/>
                <a:cs typeface="Calibri" panose="020F0502020204030204" pitchFamily="34" charset="0"/>
              </a:rPr>
              <a:t>, trung tính và không phân cực, bằng </a:t>
            </a:r>
            <a:r>
              <a:rPr lang="vi-VN" sz="1600" dirty="0" err="1">
                <a:latin typeface="Calibri" panose="020F0502020204030204" pitchFamily="34" charset="0"/>
                <a:cs typeface="Calibri" panose="020F0502020204030204" pitchFamily="34" charset="0"/>
              </a:rPr>
              <a:t>threonine</a:t>
            </a:r>
            <a:r>
              <a:rPr lang="vi-VN" sz="1600" dirty="0">
                <a:latin typeface="Calibri" panose="020F0502020204030204" pitchFamily="34" charset="0"/>
                <a:cs typeface="Calibri" panose="020F0502020204030204" pitchFamily="34" charset="0"/>
              </a:rPr>
              <a:t>, trung tính và phân cực, ở </a:t>
            </a:r>
            <a:r>
              <a:rPr lang="vi-VN" sz="1600" dirty="0" err="1">
                <a:latin typeface="Calibri" panose="020F0502020204030204" pitchFamily="34" charset="0"/>
                <a:cs typeface="Calibri" panose="020F0502020204030204" pitchFamily="34" charset="0"/>
              </a:rPr>
              <a:t>codon</a:t>
            </a:r>
            <a:r>
              <a:rPr lang="vi-VN" sz="1600" dirty="0">
                <a:latin typeface="Calibri" panose="020F0502020204030204" pitchFamily="34" charset="0"/>
                <a:cs typeface="Calibri" panose="020F0502020204030204" pitchFamily="34" charset="0"/>
              </a:rPr>
              <a:t> 823 của </a:t>
            </a:r>
            <a:r>
              <a:rPr lang="vi-VN" sz="1600" dirty="0" err="1">
                <a:latin typeface="Calibri" panose="020F0502020204030204" pitchFamily="34" charset="0"/>
                <a:cs typeface="Calibri" panose="020F0502020204030204" pitchFamily="34" charset="0"/>
              </a:rPr>
              <a:t>protein</a:t>
            </a:r>
            <a:r>
              <a:rPr lang="vi-VN" sz="1600" dirty="0">
                <a:latin typeface="Calibri" panose="020F0502020204030204" pitchFamily="34" charset="0"/>
                <a:cs typeface="Calibri" panose="020F0502020204030204" pitchFamily="34" charset="0"/>
              </a:rPr>
              <a:t> HPS5 (p.Met823Thr).</a:t>
            </a:r>
            <a:endParaRPr lang="en-US" sz="1600" dirty="0">
              <a:latin typeface="Calibri" panose="020F0502020204030204" pitchFamily="34" charset="0"/>
              <a:cs typeface="Calibri" panose="020F0502020204030204" pitchFamily="34" charset="0"/>
            </a:endParaRPr>
          </a:p>
          <a:p>
            <a:r>
              <a:rPr lang="vi-VN" sz="1600" dirty="0">
                <a:latin typeface="Calibri" panose="020F0502020204030204" pitchFamily="34" charset="0"/>
                <a:cs typeface="Calibri" panose="020F0502020204030204" pitchFamily="34" charset="0"/>
              </a:rPr>
              <a:t>Biến thể này không có trong cơ sở dữ liệu dân số (</a:t>
            </a:r>
            <a:r>
              <a:rPr lang="vi-VN" sz="1600" dirty="0" err="1">
                <a:latin typeface="Calibri" panose="020F0502020204030204" pitchFamily="34" charset="0"/>
                <a:cs typeface="Calibri" panose="020F0502020204030204" pitchFamily="34" charset="0"/>
              </a:rPr>
              <a:t>gnomAD</a:t>
            </a:r>
            <a:r>
              <a:rPr lang="vi-VN" sz="1600" dirty="0">
                <a:latin typeface="Calibri" panose="020F0502020204030204" pitchFamily="34" charset="0"/>
                <a:cs typeface="Calibri" panose="020F0502020204030204" pitchFamily="34" charset="0"/>
              </a:rPr>
              <a:t> không có tần số).</a:t>
            </a:r>
            <a:endParaRPr lang="en-US" sz="1600" dirty="0">
              <a:latin typeface="Calibri" panose="020F0502020204030204" pitchFamily="34" charset="0"/>
              <a:cs typeface="Calibri" panose="020F0502020204030204" pitchFamily="34" charset="0"/>
            </a:endParaRPr>
          </a:p>
          <a:p>
            <a:r>
              <a:rPr lang="vi-VN" sz="1600" dirty="0">
                <a:latin typeface="Calibri" panose="020F0502020204030204" pitchFamily="34" charset="0"/>
                <a:cs typeface="Calibri" panose="020F0502020204030204" pitchFamily="34" charset="0"/>
              </a:rPr>
              <a:t>Biến thể này chưa được báo cáo trong tài liệu ở những người bị ảnh hưởng bởi các tình trạng liên quan đến HPS5.</a:t>
            </a:r>
            <a:endParaRPr lang="en-US" sz="1600" dirty="0">
              <a:latin typeface="Calibri" panose="020F0502020204030204" pitchFamily="34" charset="0"/>
              <a:cs typeface="Calibri" panose="020F0502020204030204" pitchFamily="34" charset="0"/>
            </a:endParaRPr>
          </a:p>
          <a:p>
            <a:r>
              <a:rPr lang="vi-VN" sz="1600" dirty="0">
                <a:latin typeface="Calibri" panose="020F0502020204030204" pitchFamily="34" charset="0"/>
                <a:cs typeface="Calibri" panose="020F0502020204030204" pitchFamily="34" charset="0"/>
              </a:rPr>
              <a:t>Các thuật toán được phát triển để dự đoán ảnh hưởng của sự thay đổi đối với cấu trúc và chức năng của </a:t>
            </a:r>
            <a:r>
              <a:rPr lang="vi-VN" sz="1600" dirty="0" err="1">
                <a:latin typeface="Calibri" panose="020F0502020204030204" pitchFamily="34" charset="0"/>
                <a:cs typeface="Calibri" panose="020F0502020204030204" pitchFamily="34" charset="0"/>
              </a:rPr>
              <a:t>protein</a:t>
            </a:r>
            <a:r>
              <a:rPr lang="vi-VN" sz="1600" dirty="0">
                <a:latin typeface="Calibri" panose="020F0502020204030204" pitchFamily="34" charset="0"/>
                <a:cs typeface="Calibri" panose="020F0502020204030204" pitchFamily="34" charset="0"/>
              </a:rPr>
              <a:t> như sau: SIFT: "Dung nạp"; PolyPhen-2: "lành tính"; Căn-GVGD: “Lớp C0”. Dư lượng </a:t>
            </a:r>
            <a:r>
              <a:rPr lang="vi-VN" sz="1600" dirty="0" err="1">
                <a:latin typeface="Calibri" panose="020F0502020204030204" pitchFamily="34" charset="0"/>
                <a:cs typeface="Calibri" panose="020F0502020204030204" pitchFamily="34" charset="0"/>
              </a:rPr>
              <a:t>axit</a:t>
            </a:r>
            <a:r>
              <a:rPr lang="vi-VN" sz="1600" dirty="0">
                <a:latin typeface="Calibri" panose="020F0502020204030204" pitchFamily="34" charset="0"/>
                <a:cs typeface="Calibri" panose="020F0502020204030204" pitchFamily="34" charset="0"/>
              </a:rPr>
              <a:t> </a:t>
            </a:r>
            <a:r>
              <a:rPr lang="vi-VN" sz="1600" dirty="0" err="1">
                <a:latin typeface="Calibri" panose="020F0502020204030204" pitchFamily="34" charset="0"/>
                <a:cs typeface="Calibri" panose="020F0502020204030204" pitchFamily="34" charset="0"/>
              </a:rPr>
              <a:t>amin</a:t>
            </a:r>
            <a:r>
              <a:rPr lang="vi-VN" sz="1600" dirty="0">
                <a:latin typeface="Calibri" panose="020F0502020204030204" pitchFamily="34" charset="0"/>
                <a:cs typeface="Calibri" panose="020F0502020204030204" pitchFamily="34" charset="0"/>
              </a:rPr>
              <a:t> </a:t>
            </a:r>
            <a:r>
              <a:rPr lang="vi-VN" sz="1600" dirty="0" err="1">
                <a:latin typeface="Calibri" panose="020F0502020204030204" pitchFamily="34" charset="0"/>
                <a:cs typeface="Calibri" panose="020F0502020204030204" pitchFamily="34" charset="0"/>
              </a:rPr>
              <a:t>threonine</a:t>
            </a:r>
            <a:r>
              <a:rPr lang="vi-VN" sz="1600" dirty="0">
                <a:latin typeface="Calibri" panose="020F0502020204030204" pitchFamily="34" charset="0"/>
                <a:cs typeface="Calibri" panose="020F0502020204030204" pitchFamily="34" charset="0"/>
              </a:rPr>
              <a:t> được tìm thấy ở nhiều loài động vật có vú, điều này cho thấy rằng </a:t>
            </a:r>
            <a:r>
              <a:rPr lang="en-US" sz="1600" dirty="0" err="1">
                <a:latin typeface="Calibri" panose="020F0502020204030204" pitchFamily="34" charset="0"/>
                <a:cs typeface="Calibri" panose="020F0502020204030204" pitchFamily="34" charset="0"/>
              </a:rPr>
              <a:t>đột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biến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nghĩa</a:t>
            </a:r>
            <a:r>
              <a:rPr lang="vi-VN" sz="1600" dirty="0">
                <a:latin typeface="Calibri" panose="020F0502020204030204" pitchFamily="34" charset="0"/>
                <a:cs typeface="Calibri" panose="020F0502020204030204" pitchFamily="34" charset="0"/>
              </a:rPr>
              <a:t> này không ảnh hưởng xấu đến chức năng của </a:t>
            </a:r>
            <a:r>
              <a:rPr lang="vi-VN" sz="1600" dirty="0" err="1">
                <a:latin typeface="Calibri" panose="020F0502020204030204" pitchFamily="34" charset="0"/>
                <a:cs typeface="Calibri" panose="020F0502020204030204" pitchFamily="34" charset="0"/>
              </a:rPr>
              <a:t>protein</a:t>
            </a:r>
            <a:r>
              <a:rPr lang="vi-VN"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r>
              <a:rPr lang="vi-VN" sz="1600" dirty="0">
                <a:latin typeface="Calibri" panose="020F0502020204030204" pitchFamily="34" charset="0"/>
                <a:cs typeface="Calibri" panose="020F0502020204030204" pitchFamily="34" charset="0"/>
              </a:rPr>
              <a:t>Tóm lại, bằng chứng sẵn có hiện không đủ để xác định vai trò của biến thể này đối với bệnh tật. Do đó, nó đã được phân loại là Biến thể </a:t>
            </a:r>
            <a:r>
              <a:rPr lang="en-US" sz="1600" dirty="0" err="1">
                <a:latin typeface="Calibri" panose="020F0502020204030204" pitchFamily="34" charset="0"/>
                <a:cs typeface="Calibri" panose="020F0502020204030204" pitchFamily="34" charset="0"/>
              </a:rPr>
              <a:t>chưa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rõ</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chức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năng</a:t>
            </a:r>
            <a:r>
              <a:rPr lang="en-US" sz="16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269F5490-4EEB-0EC1-57FC-373BDBFBD4D2}"/>
              </a:ext>
            </a:extLst>
          </p:cNvPr>
          <p:cNvSpPr txBox="1"/>
          <p:nvPr/>
        </p:nvSpPr>
        <p:spPr>
          <a:xfrm>
            <a:off x="4108938" y="110250"/>
            <a:ext cx="4843306" cy="461665"/>
          </a:xfrm>
          <a:prstGeom prst="rect">
            <a:avLst/>
          </a:prstGeom>
          <a:noFill/>
          <a:ln w="38100">
            <a:solidFill>
              <a:schemeClr val="tx1"/>
            </a:solidFill>
          </a:ln>
        </p:spPr>
        <p:txBody>
          <a:bodyPr wrap="square" rtlCol="0">
            <a:spAutoFit/>
          </a:bodyPr>
          <a:lstStyle/>
          <a:p>
            <a:r>
              <a:rPr lang="en-US" sz="2400" b="1" dirty="0">
                <a:solidFill>
                  <a:srgbClr val="0070C0"/>
                </a:solidFill>
              </a:rPr>
              <a:t>KẾT QUẢ PHÂN TÍCH ĐỘT BIẾN GEN</a:t>
            </a:r>
          </a:p>
        </p:txBody>
      </p:sp>
      <p:sp>
        <p:nvSpPr>
          <p:cNvPr id="8" name="TextBox 7">
            <a:extLst>
              <a:ext uri="{FF2B5EF4-FFF2-40B4-BE49-F238E27FC236}">
                <a16:creationId xmlns:a16="http://schemas.microsoft.com/office/drawing/2014/main" id="{C357F26F-3D6B-673D-5BDB-514692AFE3E2}"/>
              </a:ext>
            </a:extLst>
          </p:cNvPr>
          <p:cNvSpPr txBox="1"/>
          <p:nvPr/>
        </p:nvSpPr>
        <p:spPr>
          <a:xfrm>
            <a:off x="7407765" y="2261440"/>
            <a:ext cx="4228227" cy="3922612"/>
          </a:xfrm>
          <a:prstGeom prst="rect">
            <a:avLst/>
          </a:prstGeom>
          <a:solidFill>
            <a:schemeClr val="tx2">
              <a:lumMod val="20000"/>
              <a:lumOff val="80000"/>
            </a:schemeClr>
          </a:solidFill>
          <a:ln>
            <a:solidFill>
              <a:srgbClr val="0070C0"/>
            </a:solidFill>
          </a:ln>
        </p:spPr>
        <p:txBody>
          <a:bodyPr wrap="square" rtlCol="0">
            <a:spAutoFit/>
          </a:bodyPr>
          <a:lstStyle/>
          <a:p>
            <a:pPr lvl="0">
              <a:lnSpc>
                <a:spcPct val="150000"/>
              </a:lnSpc>
            </a:pPr>
            <a:r>
              <a:rPr lang="en-US" sz="2800" dirty="0">
                <a:solidFill>
                  <a:srgbClr val="002060"/>
                </a:solidFill>
              </a:rPr>
              <a:t>6 </a:t>
            </a:r>
            <a:r>
              <a:rPr lang="en-US" sz="2800" dirty="0" err="1">
                <a:solidFill>
                  <a:srgbClr val="002060"/>
                </a:solidFill>
              </a:rPr>
              <a:t>tiêu</a:t>
            </a:r>
            <a:r>
              <a:rPr lang="en-US" sz="2800" dirty="0">
                <a:solidFill>
                  <a:srgbClr val="002060"/>
                </a:solidFill>
              </a:rPr>
              <a:t> </a:t>
            </a:r>
            <a:r>
              <a:rPr lang="en-US" sz="2800" dirty="0" err="1">
                <a:solidFill>
                  <a:srgbClr val="002060"/>
                </a:solidFill>
              </a:rPr>
              <a:t>chuẩn</a:t>
            </a:r>
            <a:r>
              <a:rPr lang="en-US" sz="2800" dirty="0">
                <a:solidFill>
                  <a:srgbClr val="002060"/>
                </a:solidFill>
              </a:rPr>
              <a:t> ACMG-AMP</a:t>
            </a:r>
          </a:p>
          <a:p>
            <a:pPr marL="342900" lvl="0" indent="-342900">
              <a:lnSpc>
                <a:spcPct val="150000"/>
              </a:lnSpc>
              <a:buFont typeface="+mj-lt"/>
              <a:buAutoNum type="arabicPeriod"/>
            </a:pPr>
            <a:r>
              <a:rPr lang="en-US" sz="2000" dirty="0" err="1">
                <a:solidFill>
                  <a:srgbClr val="002060"/>
                </a:solidFill>
              </a:rPr>
              <a:t>Tần</a:t>
            </a:r>
            <a:r>
              <a:rPr lang="en-US" sz="2000" dirty="0">
                <a:solidFill>
                  <a:srgbClr val="002060"/>
                </a:solidFill>
              </a:rPr>
              <a:t> </a:t>
            </a:r>
            <a:r>
              <a:rPr lang="en-US" sz="2000" dirty="0" err="1">
                <a:solidFill>
                  <a:srgbClr val="002060"/>
                </a:solidFill>
              </a:rPr>
              <a:t>suất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biến</a:t>
            </a:r>
            <a:r>
              <a:rPr lang="en-US" sz="2000" dirty="0">
                <a:solidFill>
                  <a:srgbClr val="002060"/>
                </a:solidFill>
              </a:rPr>
              <a:t> </a:t>
            </a:r>
            <a:r>
              <a:rPr lang="en-US" sz="2000" dirty="0" err="1">
                <a:solidFill>
                  <a:srgbClr val="002060"/>
                </a:solidFill>
              </a:rPr>
              <a:t>thể</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endParaRPr lang="en-US" sz="2000" dirty="0">
              <a:solidFill>
                <a:srgbClr val="002060"/>
              </a:solidFill>
            </a:endParaRPr>
          </a:p>
          <a:p>
            <a:pPr marL="342900" indent="-342900">
              <a:lnSpc>
                <a:spcPct val="150000"/>
              </a:lnSpc>
              <a:buFont typeface="+mj-lt"/>
              <a:buAutoNum type="arabicPeriod"/>
            </a:pPr>
            <a:r>
              <a:rPr lang="en-US" sz="2000" dirty="0" err="1">
                <a:solidFill>
                  <a:srgbClr val="002060"/>
                </a:solidFill>
              </a:rPr>
              <a:t>Loại</a:t>
            </a:r>
            <a:r>
              <a:rPr lang="en-US" sz="2000" dirty="0">
                <a:solidFill>
                  <a:srgbClr val="002060"/>
                </a:solidFill>
              </a:rPr>
              <a:t> </a:t>
            </a:r>
            <a:r>
              <a:rPr lang="en-US" sz="2000" dirty="0" err="1">
                <a:solidFill>
                  <a:srgbClr val="002060"/>
                </a:solidFill>
              </a:rPr>
              <a:t>biến</a:t>
            </a:r>
            <a:r>
              <a:rPr lang="en-US" sz="2000" dirty="0">
                <a:solidFill>
                  <a:srgbClr val="002060"/>
                </a:solidFill>
              </a:rPr>
              <a:t> </a:t>
            </a:r>
            <a:r>
              <a:rPr lang="en-US" sz="2000" dirty="0" err="1">
                <a:solidFill>
                  <a:srgbClr val="002060"/>
                </a:solidFill>
              </a:rPr>
              <a:t>thể</a:t>
            </a:r>
            <a:endParaRPr lang="en-US" sz="2000" dirty="0">
              <a:solidFill>
                <a:srgbClr val="002060"/>
              </a:solidFill>
            </a:endParaRPr>
          </a:p>
          <a:p>
            <a:pPr marL="342900" indent="-342900">
              <a:lnSpc>
                <a:spcPct val="150000"/>
              </a:lnSpc>
              <a:buFont typeface="+mj-lt"/>
              <a:buAutoNum type="arabicPeriod"/>
            </a:pPr>
            <a:r>
              <a:rPr lang="en-US" sz="2000" dirty="0">
                <a:solidFill>
                  <a:srgbClr val="002060"/>
                </a:solidFill>
              </a:rPr>
              <a:t>Databases/y </a:t>
            </a:r>
            <a:r>
              <a:rPr lang="en-US" sz="2000" dirty="0" err="1">
                <a:solidFill>
                  <a:srgbClr val="002060"/>
                </a:solidFill>
              </a:rPr>
              <a:t>văn</a:t>
            </a:r>
            <a:endParaRPr lang="en-US" sz="2000" dirty="0">
              <a:solidFill>
                <a:srgbClr val="002060"/>
              </a:solidFill>
            </a:endParaRPr>
          </a:p>
          <a:p>
            <a:pPr marL="342900" indent="-342900">
              <a:lnSpc>
                <a:spcPct val="150000"/>
              </a:lnSpc>
              <a:buFont typeface="+mj-lt"/>
              <a:buAutoNum type="arabicPeriod"/>
            </a:pP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khả</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gây</a:t>
            </a:r>
            <a:r>
              <a:rPr lang="en-US" sz="2000" dirty="0">
                <a:solidFill>
                  <a:srgbClr val="002060"/>
                </a:solidFill>
              </a:rPr>
              <a:t> </a:t>
            </a:r>
            <a:r>
              <a:rPr lang="en-US" sz="2000" dirty="0" err="1">
                <a:solidFill>
                  <a:srgbClr val="002060"/>
                </a:solidFill>
              </a:rPr>
              <a:t>bệnh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biến</a:t>
            </a:r>
            <a:r>
              <a:rPr lang="en-US" sz="2000" dirty="0">
                <a:solidFill>
                  <a:srgbClr val="002060"/>
                </a:solidFill>
              </a:rPr>
              <a:t> </a:t>
            </a:r>
            <a:r>
              <a:rPr lang="en-US" sz="2000" dirty="0" err="1">
                <a:solidFill>
                  <a:srgbClr val="002060"/>
                </a:solidFill>
              </a:rPr>
              <a:t>thể</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đình</a:t>
            </a:r>
            <a:endParaRPr lang="en-US" sz="2000" dirty="0">
              <a:solidFill>
                <a:srgbClr val="002060"/>
              </a:solidFill>
            </a:endParaRPr>
          </a:p>
          <a:p>
            <a:pPr marL="342900" indent="-342900">
              <a:lnSpc>
                <a:spcPct val="150000"/>
              </a:lnSpc>
              <a:buFont typeface="+mj-lt"/>
              <a:buAutoNum type="arabicPeriod"/>
            </a:pPr>
            <a:r>
              <a:rPr lang="en-US" sz="2000" dirty="0">
                <a:solidFill>
                  <a:srgbClr val="002060"/>
                </a:solidFill>
              </a:rPr>
              <a:t>In silico test</a:t>
            </a:r>
          </a:p>
          <a:p>
            <a:pPr marL="342900" indent="-342900">
              <a:lnSpc>
                <a:spcPct val="150000"/>
              </a:lnSpc>
              <a:buFont typeface="+mj-lt"/>
              <a:buAutoNum type="arabicPeriod"/>
            </a:pPr>
            <a:r>
              <a:rPr lang="en-US" sz="2000" dirty="0" err="1">
                <a:solidFill>
                  <a:srgbClr val="002060"/>
                </a:solidFill>
              </a:rPr>
              <a:t>Nghiên</a:t>
            </a:r>
            <a:r>
              <a:rPr lang="en-US" sz="2000" dirty="0">
                <a:solidFill>
                  <a:srgbClr val="002060"/>
                </a:solidFill>
              </a:rPr>
              <a:t> </a:t>
            </a:r>
            <a:r>
              <a:rPr lang="en-US" sz="2000" dirty="0" err="1">
                <a:solidFill>
                  <a:srgbClr val="002060"/>
                </a:solidFill>
              </a:rPr>
              <a:t>cứu</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bản</a:t>
            </a:r>
            <a:endParaRPr lang="en-US" sz="2000" dirty="0">
              <a:solidFill>
                <a:srgbClr val="002060"/>
              </a:solidFill>
            </a:endParaRPr>
          </a:p>
        </p:txBody>
      </p:sp>
    </p:spTree>
    <p:extLst>
      <p:ext uri="{BB962C8B-B14F-4D97-AF65-F5344CB8AC3E}">
        <p14:creationId xmlns:p14="http://schemas.microsoft.com/office/powerpoint/2010/main" val="798603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latin typeface="Calibri" panose="020F0502020204030204" pitchFamily="34" charset="0"/>
                <a:cs typeface="Calibri" panose="020F0502020204030204" pitchFamily="34" charset="0"/>
              </a:rPr>
              <a:t>TỔNG KẾT</a:t>
            </a:r>
            <a:endParaRPr lang="en-US" dirty="0">
              <a:solidFill>
                <a:srgbClr val="0070C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8619" y="1825625"/>
            <a:ext cx="11461315" cy="4351338"/>
          </a:xfrm>
        </p:spPr>
        <p:txBody>
          <a:bodyPr>
            <a:normAutofit fontScale="92500"/>
          </a:bodyPr>
          <a:lstStyle/>
          <a:p>
            <a:pPr marL="457200" marR="0" indent="-457200">
              <a:lnSpc>
                <a:spcPct val="150000"/>
              </a:lnSpc>
              <a:spcBef>
                <a:spcPts val="0"/>
              </a:spcBef>
              <a:spcAft>
                <a:spcPts val="800"/>
              </a:spcAft>
              <a:buFont typeface="+mj-lt"/>
              <a:buAutoNum type="arabicPeriod"/>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bệnh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50000"/>
              </a:lnSpc>
              <a:spcBef>
                <a:spcPts val="0"/>
              </a:spcBef>
              <a:spcAft>
                <a:spcPts val="800"/>
              </a:spcAft>
              <a:buFont typeface="+mj-lt"/>
              <a:buAutoNum type="arabicPeriod"/>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tuyến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endPar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marR="0" indent="-457200">
              <a:lnSpc>
                <a:spcPct val="150000"/>
              </a:lnSpc>
              <a:spcBef>
                <a:spcPts val="0"/>
              </a:spcBef>
              <a:spcAft>
                <a:spcPts val="800"/>
              </a:spcAft>
              <a:buFont typeface="+mj-lt"/>
              <a:buAutoNum type="arabicPeriod"/>
            </a:pP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bệnh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851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7580" y="949475"/>
            <a:ext cx="5848848" cy="3885414"/>
          </a:xfrm>
          <a:prstGeom prst="rect">
            <a:avLst/>
          </a:prstGeom>
        </p:spPr>
      </p:pic>
      <p:sp>
        <p:nvSpPr>
          <p:cNvPr id="4" name="TextBox 3"/>
          <p:cNvSpPr txBox="1"/>
          <p:nvPr/>
        </p:nvSpPr>
        <p:spPr>
          <a:xfrm>
            <a:off x="2238331" y="5431471"/>
            <a:ext cx="8367346" cy="954107"/>
          </a:xfrm>
          <a:prstGeom prst="rect">
            <a:avLst/>
          </a:prstGeom>
          <a:noFill/>
        </p:spPr>
        <p:txBody>
          <a:bodyPr wrap="square" rtlCol="0">
            <a:spAutoFit/>
          </a:bodyPr>
          <a:lstStyle/>
          <a:p>
            <a:pPr algn="ctr"/>
            <a:r>
              <a:rPr lang="en-US" sz="2800" dirty="0"/>
              <a:t>Genomic medicine is not tomorrow. It’s here to day</a:t>
            </a:r>
          </a:p>
          <a:p>
            <a:pPr algn="ctr"/>
            <a:r>
              <a:rPr lang="en-US" sz="2800" dirty="0"/>
              <a:t>Xin </a:t>
            </a:r>
            <a:r>
              <a:rPr lang="en-US" sz="2800" dirty="0" err="1"/>
              <a:t>cám</a:t>
            </a:r>
            <a:r>
              <a:rPr lang="en-US" sz="2800" dirty="0"/>
              <a:t> </a:t>
            </a:r>
            <a:r>
              <a:rPr lang="en-US" sz="2800" dirty="0" err="1"/>
              <a:t>ơn</a:t>
            </a:r>
            <a:r>
              <a:rPr lang="en-US" sz="2800" dirty="0"/>
              <a:t> </a:t>
            </a:r>
            <a:r>
              <a:rPr lang="en-US" sz="2800" dirty="0" err="1"/>
              <a:t>sự</a:t>
            </a:r>
            <a:r>
              <a:rPr lang="en-US" sz="2800" dirty="0"/>
              <a:t> </a:t>
            </a:r>
            <a:r>
              <a:rPr lang="en-US" sz="2800" dirty="0" err="1"/>
              <a:t>lắng</a:t>
            </a:r>
            <a:r>
              <a:rPr lang="en-US" sz="2800" dirty="0"/>
              <a:t> </a:t>
            </a:r>
            <a:r>
              <a:rPr lang="en-US" sz="2800" dirty="0" err="1"/>
              <a:t>nghe</a:t>
            </a:r>
            <a:r>
              <a:rPr lang="en-US" sz="2800" dirty="0"/>
              <a:t> </a:t>
            </a:r>
            <a:r>
              <a:rPr lang="en-US" sz="2800" dirty="0" err="1"/>
              <a:t>của</a:t>
            </a:r>
            <a:r>
              <a:rPr lang="en-US" sz="2800" dirty="0"/>
              <a:t> </a:t>
            </a:r>
            <a:r>
              <a:rPr lang="en-US" sz="2800" dirty="0" err="1"/>
              <a:t>Quý</a:t>
            </a:r>
            <a:r>
              <a:rPr lang="en-US" sz="2800" dirty="0"/>
              <a:t> </a:t>
            </a:r>
            <a:r>
              <a:rPr lang="en-US" sz="2800" dirty="0" err="1"/>
              <a:t>Thầy</a:t>
            </a:r>
            <a:r>
              <a:rPr lang="en-US" sz="2800" dirty="0"/>
              <a:t> Cô </a:t>
            </a:r>
            <a:r>
              <a:rPr lang="en-US" sz="2800" dirty="0" err="1"/>
              <a:t>và</a:t>
            </a:r>
            <a:r>
              <a:rPr lang="en-US" sz="2800" dirty="0"/>
              <a:t> Anh </a:t>
            </a:r>
            <a:r>
              <a:rPr lang="en-US" sz="2800" dirty="0" err="1"/>
              <a:t>Chị</a:t>
            </a:r>
            <a:r>
              <a:rPr lang="en-US" sz="2800" dirty="0"/>
              <a:t>!</a:t>
            </a:r>
            <a:endParaRPr lang="vi-VN" sz="2800" dirty="0"/>
          </a:p>
        </p:txBody>
      </p:sp>
    </p:spTree>
    <p:extLst>
      <p:ext uri="{BB962C8B-B14F-4D97-AF65-F5344CB8AC3E}">
        <p14:creationId xmlns:p14="http://schemas.microsoft.com/office/powerpoint/2010/main" val="39871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386889" y="438421"/>
            <a:ext cx="5319085" cy="647421"/>
          </a:xfrm>
          <a:prstGeom prst="rect">
            <a:avLst/>
          </a:prstGeom>
          <a:noFill/>
        </p:spPr>
        <p:txBody>
          <a:bodyPr wrap="none" rtlCol="0" anchor="t">
            <a:spAutoFit/>
          </a:bodyPr>
          <a:lstStyle/>
          <a:p>
            <a:pPr algn="ctr" defTabSz="457200">
              <a:lnSpc>
                <a:spcPct val="125000"/>
              </a:lnSpc>
            </a:pPr>
            <a:r>
              <a:rPr lang="en-US" sz="3200" b="1" dirty="0">
                <a:solidFill>
                  <a:srgbClr val="0070C0"/>
                </a:solidFill>
                <a:latin typeface="Arial" panose="020B0604020202020204" pitchFamily="34" charset="0"/>
                <a:cs typeface="Arial" panose="020B0604020202020204" pitchFamily="34" charset="0"/>
                <a:sym typeface="+mn-ea"/>
              </a:rPr>
              <a:t>BẤT THƯỜNG DI TRUYỀN</a:t>
            </a:r>
          </a:p>
        </p:txBody>
      </p:sp>
      <p:pic>
        <p:nvPicPr>
          <p:cNvPr id="3" name="Picture 2">
            <a:extLst>
              <a:ext uri="{FF2B5EF4-FFF2-40B4-BE49-F238E27FC236}">
                <a16:creationId xmlns:a16="http://schemas.microsoft.com/office/drawing/2014/main" id="{E387CDD5-6E07-D628-5870-81D138907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1" y="1559593"/>
            <a:ext cx="4525330" cy="408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rrow: Right 10">
            <a:extLst>
              <a:ext uri="{FF2B5EF4-FFF2-40B4-BE49-F238E27FC236}">
                <a16:creationId xmlns:a16="http://schemas.microsoft.com/office/drawing/2014/main" id="{A2D17A46-97B7-9A1B-C36F-ABEB0733C94F}"/>
              </a:ext>
            </a:extLst>
          </p:cNvPr>
          <p:cNvSpPr/>
          <p:nvPr/>
        </p:nvSpPr>
        <p:spPr>
          <a:xfrm>
            <a:off x="5634172" y="3429000"/>
            <a:ext cx="343627" cy="223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a:endParaRPr>
          </a:p>
        </p:txBody>
      </p:sp>
      <p:pic>
        <p:nvPicPr>
          <p:cNvPr id="12" name="Picture 11" descr="Chart, pie chart&#10;&#10;Description automatically generated">
            <a:extLst>
              <a:ext uri="{FF2B5EF4-FFF2-40B4-BE49-F238E27FC236}">
                <a16:creationId xmlns:a16="http://schemas.microsoft.com/office/drawing/2014/main" id="{E0B5FEAD-AEDD-B452-2DFB-AF6982177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931" y="1818640"/>
            <a:ext cx="5000087" cy="3622476"/>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1E09B2CB-A56A-421E-CA7A-D9AC9BE92725}"/>
              </a:ext>
            </a:extLst>
          </p:cNvPr>
          <p:cNvSpPr txBox="1"/>
          <p:nvPr/>
        </p:nvSpPr>
        <p:spPr>
          <a:xfrm>
            <a:off x="6954134" y="5948947"/>
            <a:ext cx="3988511" cy="207749"/>
          </a:xfrm>
          <a:prstGeom prst="rect">
            <a:avLst/>
          </a:prstGeom>
          <a:noFill/>
        </p:spPr>
        <p:txBody>
          <a:bodyPr wrap="square" rtlCol="0">
            <a:spAutoFit/>
          </a:bodyPr>
          <a:lstStyle/>
          <a:p>
            <a:pPr defTabSz="457200"/>
            <a:r>
              <a:rPr lang="en-US" sz="750" dirty="0">
                <a:solidFill>
                  <a:prstClr val="black"/>
                </a:solidFill>
                <a:latin typeface="Sabon-Roman"/>
              </a:rPr>
              <a:t>THOMPSON &amp; THOMPSON GENETICS IN MEDICINE 8</a:t>
            </a:r>
            <a:r>
              <a:rPr lang="en-US" sz="750" baseline="30000" dirty="0">
                <a:solidFill>
                  <a:prstClr val="black"/>
                </a:solidFill>
                <a:latin typeface="Sabon-Roman"/>
              </a:rPr>
              <a:t>th</a:t>
            </a:r>
            <a:r>
              <a:rPr lang="en-US" sz="750" dirty="0">
                <a:solidFill>
                  <a:prstClr val="black"/>
                </a:solidFill>
                <a:latin typeface="Sabon-Roman"/>
              </a:rPr>
              <a:t> condition, 2016</a:t>
            </a:r>
            <a:endParaRPr lang="en-US" sz="750" dirty="0">
              <a:solidFill>
                <a:prstClr val="black"/>
              </a:solidFill>
              <a:latin typeface="Calibri"/>
            </a:endParaRPr>
          </a:p>
        </p:txBody>
      </p:sp>
      <p:sp>
        <p:nvSpPr>
          <p:cNvPr id="14" name="TextBox 13">
            <a:extLst>
              <a:ext uri="{FF2B5EF4-FFF2-40B4-BE49-F238E27FC236}">
                <a16:creationId xmlns:a16="http://schemas.microsoft.com/office/drawing/2014/main" id="{812CFA6B-1E82-3734-9FC6-1494505CDA22}"/>
              </a:ext>
            </a:extLst>
          </p:cNvPr>
          <p:cNvSpPr txBox="1"/>
          <p:nvPr/>
        </p:nvSpPr>
        <p:spPr>
          <a:xfrm>
            <a:off x="7401174" y="5648865"/>
            <a:ext cx="2931953" cy="300082"/>
          </a:xfrm>
          <a:prstGeom prst="rect">
            <a:avLst/>
          </a:prstGeom>
          <a:noFill/>
        </p:spPr>
        <p:txBody>
          <a:bodyPr wrap="square" rtlCol="0">
            <a:spAutoFit/>
          </a:bodyPr>
          <a:lstStyle/>
          <a:p>
            <a:pPr defTabSz="457200"/>
            <a:r>
              <a:rPr lang="en-US" sz="1350" dirty="0">
                <a:solidFill>
                  <a:srgbClr val="FF0000"/>
                </a:solidFill>
                <a:latin typeface="Calibri"/>
              </a:rPr>
              <a:t>NGUYÊN NHÂN DI TRUYỀN CHIẾM 55%</a:t>
            </a:r>
          </a:p>
        </p:txBody>
      </p:sp>
    </p:spTree>
    <p:extLst>
      <p:ext uri="{BB962C8B-B14F-4D97-AF65-F5344CB8AC3E}">
        <p14:creationId xmlns:p14="http://schemas.microsoft.com/office/powerpoint/2010/main" val="226816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48929" y="629266"/>
            <a:ext cx="3505495" cy="1622321"/>
          </a:xfrm>
        </p:spPr>
        <p:txBody>
          <a:bodyPr>
            <a:normAutofit/>
          </a:bodyPr>
          <a:lstStyle/>
          <a:p>
            <a:r>
              <a:rPr lang="en-US" sz="3600" b="1" dirty="0">
                <a:solidFill>
                  <a:srgbClr val="C00000"/>
                </a:solidFill>
                <a:latin typeface="Arial" panose="020B0604020202020204" pitchFamily="34" charset="0"/>
                <a:cs typeface="Arial" panose="020B0604020202020204" pitchFamily="34" charset="0"/>
              </a:rPr>
              <a:t>GENOMIC MEDICINE</a:t>
            </a:r>
          </a:p>
        </p:txBody>
      </p:sp>
      <p:sp>
        <p:nvSpPr>
          <p:cNvPr id="3" name="Content Placeholder 2"/>
          <p:cNvSpPr>
            <a:spLocks noGrp="1"/>
          </p:cNvSpPr>
          <p:nvPr>
            <p:ph idx="1"/>
          </p:nvPr>
        </p:nvSpPr>
        <p:spPr>
          <a:xfrm>
            <a:off x="484214" y="2438400"/>
            <a:ext cx="3670211" cy="3785419"/>
          </a:xfrm>
        </p:spPr>
        <p:txBody>
          <a:bodyPr>
            <a:normAutofit/>
          </a:bodyPr>
          <a:lstStyle/>
          <a:p>
            <a:pPr marL="0" indent="0">
              <a:buNone/>
            </a:pPr>
            <a:r>
              <a:rPr lang="en-US" sz="2000" dirty="0"/>
              <a:t>"</a:t>
            </a:r>
            <a:r>
              <a:rPr lang="en-US" sz="2000" i="1" dirty="0"/>
              <a:t>an emerging medical discipline that involves </a:t>
            </a:r>
            <a:r>
              <a:rPr lang="en-US" sz="2000" b="1" i="1" dirty="0"/>
              <a:t>using genomic information </a:t>
            </a:r>
            <a:r>
              <a:rPr lang="en-US" sz="2000" i="1" dirty="0"/>
              <a:t>about an individual </a:t>
            </a:r>
            <a:r>
              <a:rPr lang="en-US" sz="2000" b="1" i="1" dirty="0"/>
              <a:t>as part of their clinical care</a:t>
            </a:r>
            <a:r>
              <a:rPr lang="en-US" sz="2000" i="1" dirty="0"/>
              <a:t> (e.g., for diagnostic or therapeutic decision-making) and the health outcomes and policy implications of that clinical use.</a:t>
            </a:r>
            <a:r>
              <a:rPr lang="en-US" sz="2000" dirty="0"/>
              <a:t>”</a:t>
            </a:r>
          </a:p>
          <a:p>
            <a:pPr marL="0" indent="0">
              <a:buNone/>
            </a:pPr>
            <a:r>
              <a:rPr lang="en-US" sz="1400" dirty="0" err="1"/>
              <a:t>Viện</a:t>
            </a:r>
            <a:r>
              <a:rPr lang="en-US" sz="1400" dirty="0"/>
              <a:t> </a:t>
            </a:r>
            <a:r>
              <a:rPr lang="en-US" sz="1400" dirty="0" err="1"/>
              <a:t>nghiên</a:t>
            </a:r>
            <a:r>
              <a:rPr lang="en-US" sz="1400" dirty="0"/>
              <a:t> </a:t>
            </a:r>
            <a:r>
              <a:rPr lang="en-US" sz="1400" dirty="0" err="1"/>
              <a:t>cứu</a:t>
            </a:r>
            <a:r>
              <a:rPr lang="en-US" sz="1400" dirty="0"/>
              <a:t> </a:t>
            </a:r>
            <a:r>
              <a:rPr lang="en-US" sz="1400" dirty="0" err="1"/>
              <a:t>bộ</a:t>
            </a:r>
            <a:r>
              <a:rPr lang="en-US" sz="1400" dirty="0"/>
              <a:t> gen  </a:t>
            </a:r>
            <a:r>
              <a:rPr lang="en-US" sz="1400" dirty="0" err="1"/>
              <a:t>người</a:t>
            </a:r>
            <a:r>
              <a:rPr lang="en-US" sz="1400" dirty="0"/>
              <a:t> Hoa </a:t>
            </a:r>
            <a:r>
              <a:rPr lang="en-US" sz="1400" dirty="0" err="1"/>
              <a:t>Kỳ</a:t>
            </a:r>
            <a:r>
              <a:rPr lang="en-US" sz="1400" dirty="0"/>
              <a:t> (NHGRI)</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88BF0C-639A-A056-17A6-201561B6F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1168357"/>
            <a:ext cx="6019331" cy="4518039"/>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11405638-68A4-0D4C-8C33-B143C2C580B0}" type="slidenum">
              <a:rPr lang="en-US">
                <a:solidFill>
                  <a:srgbClr val="303030"/>
                </a:solidFill>
              </a:rPr>
              <a:pPr>
                <a:spcAft>
                  <a:spcPts val="600"/>
                </a:spcAft>
              </a:pPr>
              <a:t>5</a:t>
            </a:fld>
            <a:endParaRPr lang="en-US">
              <a:solidFill>
                <a:srgbClr val="303030"/>
              </a:solidFill>
            </a:endParaRPr>
          </a:p>
        </p:txBody>
      </p:sp>
    </p:spTree>
    <p:extLst>
      <p:ext uri="{BB962C8B-B14F-4D97-AF65-F5344CB8AC3E}">
        <p14:creationId xmlns:p14="http://schemas.microsoft.com/office/powerpoint/2010/main" val="42616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C9C3801-9587-3547-AA1A-B0CBFB7F462E}" type="slidenum">
              <a:rPr lang="en-US" sz="1200">
                <a:solidFill>
                  <a:srgbClr val="898989"/>
                </a:solidFill>
              </a:rPr>
              <a:pPr/>
              <a:t>6</a:t>
            </a:fld>
            <a:endParaRPr lang="en-US" sz="1200">
              <a:solidFill>
                <a:srgbClr val="898989"/>
              </a:solidFill>
            </a:endParaRPr>
          </a:p>
        </p:txBody>
      </p:sp>
      <p:sp>
        <p:nvSpPr>
          <p:cNvPr id="24" name="Rounded Rectangle 23"/>
          <p:cNvSpPr/>
          <p:nvPr/>
        </p:nvSpPr>
        <p:spPr>
          <a:xfrm>
            <a:off x="3822701" y="1838325"/>
            <a:ext cx="2085975" cy="331788"/>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latin typeface="Arial"/>
                <a:cs typeface="Arial"/>
              </a:rPr>
              <a:t>DNA </a:t>
            </a:r>
            <a:r>
              <a:rPr lang="en-US" dirty="0" err="1">
                <a:solidFill>
                  <a:srgbClr val="000000"/>
                </a:solidFill>
                <a:latin typeface="Arial"/>
                <a:cs typeface="Arial"/>
              </a:rPr>
              <a:t>bộ</a:t>
            </a:r>
            <a:r>
              <a:rPr lang="en-US" dirty="0">
                <a:solidFill>
                  <a:srgbClr val="000000"/>
                </a:solidFill>
                <a:latin typeface="Arial"/>
                <a:cs typeface="Arial"/>
              </a:rPr>
              <a:t> gen</a:t>
            </a:r>
          </a:p>
        </p:txBody>
      </p:sp>
      <p:sp>
        <p:nvSpPr>
          <p:cNvPr id="30" name="Rounded Rectangle 29"/>
          <p:cNvSpPr/>
          <p:nvPr/>
        </p:nvSpPr>
        <p:spPr>
          <a:xfrm>
            <a:off x="3822701" y="2751139"/>
            <a:ext cx="2085975" cy="719137"/>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solidFill>
                  <a:srgbClr val="000000"/>
                </a:solidFill>
                <a:latin typeface="Arial"/>
                <a:cs typeface="Arial"/>
              </a:rPr>
              <a:t>Chuẩn</a:t>
            </a:r>
            <a:r>
              <a:rPr lang="en-US" dirty="0">
                <a:solidFill>
                  <a:srgbClr val="000000"/>
                </a:solidFill>
                <a:latin typeface="Arial"/>
                <a:cs typeface="Arial"/>
              </a:rPr>
              <a:t> </a:t>
            </a:r>
            <a:r>
              <a:rPr lang="en-US" dirty="0" err="1">
                <a:solidFill>
                  <a:srgbClr val="000000"/>
                </a:solidFill>
                <a:latin typeface="Arial"/>
                <a:cs typeface="Arial"/>
              </a:rPr>
              <a:t>bị</a:t>
            </a:r>
            <a:r>
              <a:rPr lang="en-US" dirty="0">
                <a:solidFill>
                  <a:srgbClr val="000000"/>
                </a:solidFill>
                <a:latin typeface="Arial"/>
                <a:cs typeface="Arial"/>
              </a:rPr>
              <a:t> </a:t>
            </a:r>
            <a:r>
              <a:rPr lang="en-US" dirty="0" err="1">
                <a:solidFill>
                  <a:srgbClr val="000000"/>
                </a:solidFill>
                <a:latin typeface="Arial"/>
                <a:cs typeface="Arial"/>
              </a:rPr>
              <a:t>thư</a:t>
            </a:r>
            <a:r>
              <a:rPr lang="en-US" dirty="0">
                <a:solidFill>
                  <a:srgbClr val="000000"/>
                </a:solidFill>
                <a:latin typeface="Arial"/>
                <a:cs typeface="Arial"/>
              </a:rPr>
              <a:t> </a:t>
            </a:r>
            <a:r>
              <a:rPr lang="en-US" dirty="0" err="1">
                <a:solidFill>
                  <a:srgbClr val="000000"/>
                </a:solidFill>
                <a:latin typeface="Arial"/>
                <a:cs typeface="Arial"/>
              </a:rPr>
              <a:t>viện</a:t>
            </a:r>
            <a:r>
              <a:rPr lang="en-US" dirty="0">
                <a:solidFill>
                  <a:srgbClr val="000000"/>
                </a:solidFill>
                <a:latin typeface="Arial"/>
                <a:cs typeface="Arial"/>
              </a:rPr>
              <a:t> NGS</a:t>
            </a:r>
          </a:p>
        </p:txBody>
      </p:sp>
      <p:sp>
        <p:nvSpPr>
          <p:cNvPr id="41" name="Rounded Rectangle 40"/>
          <p:cNvSpPr/>
          <p:nvPr/>
        </p:nvSpPr>
        <p:spPr>
          <a:xfrm>
            <a:off x="3783014" y="3870325"/>
            <a:ext cx="2255837" cy="717550"/>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solidFill>
                  <a:srgbClr val="000000"/>
                </a:solidFill>
                <a:latin typeface="Arial"/>
                <a:cs typeface="Arial"/>
              </a:rPr>
              <a:t>Giải</a:t>
            </a:r>
            <a:r>
              <a:rPr lang="en-US" dirty="0">
                <a:solidFill>
                  <a:srgbClr val="000000"/>
                </a:solidFill>
                <a:latin typeface="Arial"/>
                <a:cs typeface="Arial"/>
              </a:rPr>
              <a:t> </a:t>
            </a:r>
            <a:r>
              <a:rPr lang="en-US" dirty="0" err="1">
                <a:solidFill>
                  <a:srgbClr val="000000"/>
                </a:solidFill>
                <a:latin typeface="Arial"/>
                <a:cs typeface="Arial"/>
              </a:rPr>
              <a:t>trình</a:t>
            </a:r>
            <a:r>
              <a:rPr lang="en-US" dirty="0">
                <a:solidFill>
                  <a:srgbClr val="000000"/>
                </a:solidFill>
                <a:latin typeface="Arial"/>
                <a:cs typeface="Arial"/>
              </a:rPr>
              <a:t> </a:t>
            </a:r>
            <a:r>
              <a:rPr lang="en-US" dirty="0" err="1">
                <a:solidFill>
                  <a:srgbClr val="000000"/>
                </a:solidFill>
                <a:latin typeface="Arial"/>
                <a:cs typeface="Arial"/>
              </a:rPr>
              <a:t>tự</a:t>
            </a:r>
            <a:endParaRPr lang="en-US" dirty="0">
              <a:solidFill>
                <a:srgbClr val="000000"/>
              </a:solidFill>
              <a:latin typeface="Arial"/>
              <a:cs typeface="Arial"/>
            </a:endParaRPr>
          </a:p>
          <a:p>
            <a:pPr algn="ctr">
              <a:defRPr/>
            </a:pPr>
            <a:r>
              <a:rPr lang="en-US" dirty="0">
                <a:solidFill>
                  <a:srgbClr val="000000"/>
                </a:solidFill>
                <a:latin typeface="Arial"/>
                <a:cs typeface="Arial"/>
              </a:rPr>
              <a:t>Illumina </a:t>
            </a:r>
            <a:r>
              <a:rPr lang="en-US" dirty="0" err="1">
                <a:solidFill>
                  <a:srgbClr val="000000"/>
                </a:solidFill>
                <a:latin typeface="Arial"/>
                <a:cs typeface="Arial"/>
              </a:rPr>
              <a:t>NextSeq</a:t>
            </a:r>
            <a:endParaRPr lang="en-US" dirty="0">
              <a:solidFill>
                <a:srgbClr val="000000"/>
              </a:solidFill>
              <a:latin typeface="Arial"/>
              <a:cs typeface="Arial"/>
            </a:endParaRPr>
          </a:p>
        </p:txBody>
      </p:sp>
      <p:grpSp>
        <p:nvGrpSpPr>
          <p:cNvPr id="37893" name="Group 3"/>
          <p:cNvGrpSpPr>
            <a:grpSpLocks/>
          </p:cNvGrpSpPr>
          <p:nvPr/>
        </p:nvGrpSpPr>
        <p:grpSpPr bwMode="auto">
          <a:xfrm>
            <a:off x="6419851" y="1058863"/>
            <a:ext cx="3406775" cy="1355636"/>
            <a:chOff x="5642557" y="2271653"/>
            <a:chExt cx="2750196" cy="1035022"/>
          </a:xfrm>
        </p:grpSpPr>
        <p:pic>
          <p:nvPicPr>
            <p:cNvPr id="37908"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5181" y="2271653"/>
              <a:ext cx="654663" cy="754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09" name="Picture 44" descr="FFPE_s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2557" y="2449894"/>
              <a:ext cx="864660" cy="57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10" name="Picture 45" descr="Buccal_swa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2419" y="2449894"/>
              <a:ext cx="863364" cy="57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11" name="TextBox 46"/>
            <p:cNvSpPr txBox="1">
              <a:spLocks noChangeArrowheads="1"/>
            </p:cNvSpPr>
            <p:nvPr/>
          </p:nvSpPr>
          <p:spPr bwMode="auto">
            <a:xfrm>
              <a:off x="5648927" y="3071689"/>
              <a:ext cx="2743826" cy="23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1400" dirty="0" err="1"/>
                <a:t>Mô</a:t>
              </a:r>
              <a:r>
                <a:rPr lang="en-US" sz="1400" dirty="0"/>
                <a:t> U     -     </a:t>
              </a:r>
              <a:r>
                <a:rPr lang="en-US" sz="1400" dirty="0" err="1"/>
                <a:t>Máu</a:t>
              </a:r>
              <a:r>
                <a:rPr lang="en-US" sz="1400" dirty="0"/>
                <a:t>    -     Que </a:t>
              </a:r>
              <a:r>
                <a:rPr lang="en-US" sz="1400" dirty="0" err="1"/>
                <a:t>phết</a:t>
              </a:r>
              <a:endParaRPr lang="en-US" sz="1400" dirty="0"/>
            </a:p>
          </p:txBody>
        </p:sp>
      </p:grpSp>
      <p:sp>
        <p:nvSpPr>
          <p:cNvPr id="49" name="Down Arrow 48"/>
          <p:cNvSpPr/>
          <p:nvPr/>
        </p:nvSpPr>
        <p:spPr>
          <a:xfrm>
            <a:off x="4738688" y="2359025"/>
            <a:ext cx="234950" cy="29210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50" name="Down Arrow 49"/>
          <p:cNvSpPr/>
          <p:nvPr/>
        </p:nvSpPr>
        <p:spPr>
          <a:xfrm>
            <a:off x="4738688" y="3573463"/>
            <a:ext cx="234950" cy="29210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53" name="Rounded Rectangle 52"/>
          <p:cNvSpPr/>
          <p:nvPr/>
        </p:nvSpPr>
        <p:spPr>
          <a:xfrm>
            <a:off x="2333625" y="3446464"/>
            <a:ext cx="1422400" cy="447675"/>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latin typeface="Arial"/>
                <a:cs typeface="Arial"/>
              </a:rPr>
              <a:t>QC </a:t>
            </a:r>
            <a:r>
              <a:rPr lang="en-US" sz="1600" dirty="0" err="1">
                <a:solidFill>
                  <a:srgbClr val="000000"/>
                </a:solidFill>
                <a:latin typeface="Arial"/>
                <a:cs typeface="Arial"/>
              </a:rPr>
              <a:t>thư</a:t>
            </a:r>
            <a:r>
              <a:rPr lang="en-US" sz="1600" dirty="0">
                <a:solidFill>
                  <a:srgbClr val="000000"/>
                </a:solidFill>
                <a:latin typeface="Arial"/>
                <a:cs typeface="Arial"/>
              </a:rPr>
              <a:t> </a:t>
            </a:r>
            <a:r>
              <a:rPr lang="en-US" sz="1600" dirty="0" err="1">
                <a:solidFill>
                  <a:srgbClr val="000000"/>
                </a:solidFill>
                <a:latin typeface="Arial"/>
                <a:cs typeface="Arial"/>
              </a:rPr>
              <a:t>viện</a:t>
            </a:r>
            <a:endParaRPr lang="en-US" sz="1600" dirty="0">
              <a:solidFill>
                <a:srgbClr val="000000"/>
              </a:solidFill>
              <a:latin typeface="Arial"/>
              <a:cs typeface="Arial"/>
            </a:endParaRPr>
          </a:p>
        </p:txBody>
      </p:sp>
      <p:cxnSp>
        <p:nvCxnSpPr>
          <p:cNvPr id="54" name="Straight Arrow Connector 53"/>
          <p:cNvCxnSpPr/>
          <p:nvPr/>
        </p:nvCxnSpPr>
        <p:spPr>
          <a:xfrm flipH="1">
            <a:off x="3756026" y="3670300"/>
            <a:ext cx="1027113" cy="0"/>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26"/>
          <p:cNvSpPr txBox="1">
            <a:spLocks noChangeArrowheads="1"/>
          </p:cNvSpPr>
          <p:nvPr/>
        </p:nvSpPr>
        <p:spPr bwMode="auto">
          <a:xfrm>
            <a:off x="1925639" y="6315075"/>
            <a:ext cx="802163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400" dirty="0" err="1">
                <a:latin typeface="Arial " charset="0"/>
              </a:rPr>
              <a:t>Rehm</a:t>
            </a:r>
            <a:r>
              <a:rPr lang="en-US" sz="1400" dirty="0">
                <a:latin typeface="Arial " charset="0"/>
              </a:rPr>
              <a:t> et. al. ACMG clinical laboratory standards for NGS. </a:t>
            </a:r>
            <a:r>
              <a:rPr lang="en-US" sz="1400" i="1" dirty="0">
                <a:latin typeface="Arial " charset="0"/>
              </a:rPr>
              <a:t>Genet Med., </a:t>
            </a:r>
            <a:r>
              <a:rPr lang="en-US" sz="1400" dirty="0">
                <a:latin typeface="Arial " charset="0"/>
              </a:rPr>
              <a:t>2013</a:t>
            </a:r>
          </a:p>
          <a:p>
            <a:pPr>
              <a:buFont typeface="Arial" charset="0"/>
              <a:buNone/>
            </a:pPr>
            <a:r>
              <a:rPr lang="en-US" sz="1400" dirty="0">
                <a:latin typeface="Arial " charset="0"/>
              </a:rPr>
              <a:t>Roy et al. Standards and guidelines for Validating NGS Bioinformatics pipelines. </a:t>
            </a:r>
            <a:r>
              <a:rPr lang="en-US" sz="1400" i="1" dirty="0">
                <a:latin typeface="Arial " charset="0"/>
              </a:rPr>
              <a:t>AMG-CAP, </a:t>
            </a:r>
            <a:r>
              <a:rPr lang="en-US" sz="1400" dirty="0">
                <a:latin typeface="Arial " charset="0"/>
              </a:rPr>
              <a:t>2018</a:t>
            </a:r>
            <a:endParaRPr lang="en-US" sz="1400" dirty="0">
              <a:solidFill>
                <a:srgbClr val="FF0000"/>
              </a:solidFill>
              <a:latin typeface="Arial " charset="0"/>
            </a:endParaRPr>
          </a:p>
          <a:p>
            <a:endParaRPr lang="en-US" sz="1400" dirty="0">
              <a:solidFill>
                <a:srgbClr val="FF0000"/>
              </a:solidFill>
              <a:latin typeface="Arial " charset="0"/>
            </a:endParaRPr>
          </a:p>
        </p:txBody>
      </p:sp>
      <p:sp>
        <p:nvSpPr>
          <p:cNvPr id="37899" name="Title 1"/>
          <p:cNvSpPr txBox="1">
            <a:spLocks/>
          </p:cNvSpPr>
          <p:nvPr/>
        </p:nvSpPr>
        <p:spPr bwMode="auto">
          <a:xfrm>
            <a:off x="1981200" y="2413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vi-VN" sz="3200" b="1" dirty="0">
                <a:solidFill>
                  <a:srgbClr val="0070C0"/>
                </a:solidFill>
                <a:latin typeface="Arial" charset="0"/>
                <a:cs typeface="Arial" charset="0"/>
              </a:rPr>
              <a:t>QUY TRÌNH ỨNG DỤNG: GIẢI TRÌNH TỰ</a:t>
            </a:r>
            <a:endParaRPr lang="en-US" sz="3200" b="1" dirty="0">
              <a:solidFill>
                <a:srgbClr val="0070C0"/>
              </a:solidFill>
              <a:latin typeface="Arial" charset="0"/>
              <a:cs typeface="Arial" charset="0"/>
            </a:endParaRPr>
          </a:p>
        </p:txBody>
      </p:sp>
      <p:sp>
        <p:nvSpPr>
          <p:cNvPr id="26" name="Rounded Rectangle 25"/>
          <p:cNvSpPr/>
          <p:nvPr/>
        </p:nvSpPr>
        <p:spPr>
          <a:xfrm>
            <a:off x="3736975" y="5045075"/>
            <a:ext cx="2281238" cy="719138"/>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solidFill>
                  <a:srgbClr val="000000"/>
                </a:solidFill>
                <a:latin typeface="Arial"/>
                <a:cs typeface="Arial"/>
              </a:rPr>
              <a:t>Xác</a:t>
            </a:r>
            <a:r>
              <a:rPr lang="en-US" dirty="0">
                <a:solidFill>
                  <a:srgbClr val="000000"/>
                </a:solidFill>
                <a:latin typeface="Arial"/>
                <a:cs typeface="Arial"/>
              </a:rPr>
              <a:t> </a:t>
            </a:r>
            <a:r>
              <a:rPr lang="en-US" dirty="0" err="1">
                <a:solidFill>
                  <a:srgbClr val="000000"/>
                </a:solidFill>
                <a:latin typeface="Arial"/>
                <a:cs typeface="Arial"/>
              </a:rPr>
              <a:t>định</a:t>
            </a:r>
            <a:r>
              <a:rPr lang="en-US" dirty="0">
                <a:solidFill>
                  <a:srgbClr val="000000"/>
                </a:solidFill>
                <a:latin typeface="Arial"/>
                <a:cs typeface="Arial"/>
              </a:rPr>
              <a:t> </a:t>
            </a:r>
            <a:r>
              <a:rPr lang="en-US" dirty="0" err="1">
                <a:solidFill>
                  <a:srgbClr val="000000"/>
                </a:solidFill>
                <a:latin typeface="Arial"/>
                <a:cs typeface="Arial"/>
              </a:rPr>
              <a:t>biến</a:t>
            </a:r>
            <a:r>
              <a:rPr lang="en-US" dirty="0">
                <a:solidFill>
                  <a:srgbClr val="000000"/>
                </a:solidFill>
                <a:latin typeface="Arial"/>
                <a:cs typeface="Arial"/>
              </a:rPr>
              <a:t> </a:t>
            </a:r>
            <a:r>
              <a:rPr lang="en-US" dirty="0" err="1">
                <a:solidFill>
                  <a:srgbClr val="000000"/>
                </a:solidFill>
                <a:latin typeface="Arial"/>
                <a:cs typeface="Arial"/>
              </a:rPr>
              <a:t>thể</a:t>
            </a:r>
            <a:endParaRPr lang="en-US" dirty="0">
              <a:solidFill>
                <a:srgbClr val="000000"/>
              </a:solidFill>
              <a:latin typeface="Arial"/>
              <a:cs typeface="Arial"/>
            </a:endParaRPr>
          </a:p>
          <a:p>
            <a:pPr algn="ctr">
              <a:defRPr/>
            </a:pPr>
            <a:r>
              <a:rPr lang="en-US" dirty="0" err="1">
                <a:solidFill>
                  <a:srgbClr val="000000"/>
                </a:solidFill>
                <a:latin typeface="Arial"/>
                <a:cs typeface="Arial"/>
              </a:rPr>
              <a:t>gây</a:t>
            </a:r>
            <a:r>
              <a:rPr lang="en-US" dirty="0">
                <a:solidFill>
                  <a:srgbClr val="000000"/>
                </a:solidFill>
                <a:latin typeface="Arial"/>
                <a:cs typeface="Arial"/>
              </a:rPr>
              <a:t> </a:t>
            </a:r>
            <a:r>
              <a:rPr lang="en-US" dirty="0" err="1">
                <a:solidFill>
                  <a:srgbClr val="000000"/>
                </a:solidFill>
                <a:latin typeface="Arial"/>
                <a:cs typeface="Arial"/>
              </a:rPr>
              <a:t>bệnh</a:t>
            </a:r>
            <a:endParaRPr lang="en-US" dirty="0">
              <a:solidFill>
                <a:srgbClr val="000000"/>
              </a:solidFill>
              <a:latin typeface="Arial"/>
              <a:cs typeface="Arial"/>
            </a:endParaRPr>
          </a:p>
        </p:txBody>
      </p:sp>
      <p:sp>
        <p:nvSpPr>
          <p:cNvPr id="27" name="Down Arrow 26"/>
          <p:cNvSpPr/>
          <p:nvPr/>
        </p:nvSpPr>
        <p:spPr>
          <a:xfrm>
            <a:off x="4722813" y="4745038"/>
            <a:ext cx="234950" cy="29051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28" name="Rounded Rectangle 27"/>
          <p:cNvSpPr/>
          <p:nvPr/>
        </p:nvSpPr>
        <p:spPr>
          <a:xfrm>
            <a:off x="2341563" y="4613275"/>
            <a:ext cx="1422400" cy="4460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latin typeface="Arial"/>
                <a:cs typeface="Arial"/>
              </a:rPr>
              <a:t>QC </a:t>
            </a:r>
            <a:r>
              <a:rPr lang="en-US" sz="1400" dirty="0" err="1">
                <a:solidFill>
                  <a:srgbClr val="000000"/>
                </a:solidFill>
                <a:latin typeface="Arial"/>
                <a:cs typeface="Arial"/>
              </a:rPr>
              <a:t>dữ</a:t>
            </a:r>
            <a:r>
              <a:rPr lang="en-US" sz="1400" dirty="0">
                <a:solidFill>
                  <a:srgbClr val="000000"/>
                </a:solidFill>
                <a:latin typeface="Arial"/>
                <a:cs typeface="Arial"/>
              </a:rPr>
              <a:t> </a:t>
            </a:r>
            <a:r>
              <a:rPr lang="en-US" sz="1400" dirty="0" err="1">
                <a:solidFill>
                  <a:srgbClr val="000000"/>
                </a:solidFill>
                <a:latin typeface="Arial"/>
                <a:cs typeface="Arial"/>
              </a:rPr>
              <a:t>liệu</a:t>
            </a:r>
            <a:r>
              <a:rPr lang="en-US" sz="1400" dirty="0">
                <a:solidFill>
                  <a:srgbClr val="000000"/>
                </a:solidFill>
                <a:latin typeface="Arial"/>
                <a:cs typeface="Arial"/>
              </a:rPr>
              <a:t> </a:t>
            </a:r>
          </a:p>
        </p:txBody>
      </p:sp>
      <p:cxnSp>
        <p:nvCxnSpPr>
          <p:cNvPr id="29" name="Straight Arrow Connector 28"/>
          <p:cNvCxnSpPr/>
          <p:nvPr/>
        </p:nvCxnSpPr>
        <p:spPr>
          <a:xfrm flipH="1">
            <a:off x="3763963" y="4806950"/>
            <a:ext cx="1027112" cy="0"/>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2" name="Left Brace 31"/>
          <p:cNvSpPr/>
          <p:nvPr/>
        </p:nvSpPr>
        <p:spPr>
          <a:xfrm>
            <a:off x="6242050" y="5048250"/>
            <a:ext cx="274638" cy="947738"/>
          </a:xfrm>
          <a:prstGeom prst="leftBrace">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Rounded Rectangle 32"/>
          <p:cNvSpPr/>
          <p:nvPr/>
        </p:nvSpPr>
        <p:spPr>
          <a:xfrm>
            <a:off x="6427788" y="4864100"/>
            <a:ext cx="3035300" cy="12017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130000"/>
              </a:lnSpc>
              <a:defRPr/>
            </a:pPr>
            <a:r>
              <a:rPr lang="en-US" dirty="0" err="1">
                <a:solidFill>
                  <a:srgbClr val="000000"/>
                </a:solidFill>
                <a:latin typeface="Arial"/>
                <a:cs typeface="Arial"/>
              </a:rPr>
              <a:t>Bất</a:t>
            </a:r>
            <a:r>
              <a:rPr lang="en-US" dirty="0">
                <a:solidFill>
                  <a:srgbClr val="000000"/>
                </a:solidFill>
                <a:latin typeface="Arial"/>
                <a:cs typeface="Arial"/>
              </a:rPr>
              <a:t> </a:t>
            </a:r>
            <a:r>
              <a:rPr lang="en-US" dirty="0" err="1">
                <a:solidFill>
                  <a:srgbClr val="000000"/>
                </a:solidFill>
                <a:latin typeface="Arial"/>
                <a:cs typeface="Arial"/>
              </a:rPr>
              <a:t>thường</a:t>
            </a:r>
            <a:r>
              <a:rPr lang="en-US" dirty="0">
                <a:solidFill>
                  <a:srgbClr val="000000"/>
                </a:solidFill>
                <a:latin typeface="Arial"/>
                <a:cs typeface="Arial"/>
              </a:rPr>
              <a:t> NST/micro</a:t>
            </a:r>
          </a:p>
          <a:p>
            <a:pPr>
              <a:lnSpc>
                <a:spcPct val="130000"/>
              </a:lnSpc>
              <a:defRPr/>
            </a:pPr>
            <a:r>
              <a:rPr lang="en-US" dirty="0" err="1">
                <a:solidFill>
                  <a:srgbClr val="000000"/>
                </a:solidFill>
                <a:latin typeface="Arial"/>
                <a:cs typeface="Arial"/>
              </a:rPr>
              <a:t>Đột</a:t>
            </a:r>
            <a:r>
              <a:rPr lang="en-US" dirty="0">
                <a:solidFill>
                  <a:srgbClr val="000000"/>
                </a:solidFill>
                <a:latin typeface="Arial"/>
                <a:cs typeface="Arial"/>
              </a:rPr>
              <a:t> </a:t>
            </a:r>
            <a:r>
              <a:rPr lang="en-US" dirty="0" err="1">
                <a:solidFill>
                  <a:srgbClr val="000000"/>
                </a:solidFill>
                <a:latin typeface="Arial"/>
                <a:cs typeface="Arial"/>
              </a:rPr>
              <a:t>biến</a:t>
            </a:r>
            <a:r>
              <a:rPr lang="en-US" dirty="0">
                <a:solidFill>
                  <a:srgbClr val="000000"/>
                </a:solidFill>
                <a:latin typeface="Arial"/>
                <a:cs typeface="Arial"/>
              </a:rPr>
              <a:t> </a:t>
            </a:r>
            <a:r>
              <a:rPr lang="en-US" dirty="0" err="1">
                <a:solidFill>
                  <a:srgbClr val="000000"/>
                </a:solidFill>
                <a:latin typeface="Arial"/>
                <a:cs typeface="Arial"/>
              </a:rPr>
              <a:t>điểm</a:t>
            </a:r>
            <a:endParaRPr lang="en-US" dirty="0">
              <a:solidFill>
                <a:srgbClr val="000000"/>
              </a:solidFill>
              <a:latin typeface="Arial"/>
              <a:cs typeface="Arial"/>
            </a:endParaRPr>
          </a:p>
          <a:p>
            <a:pPr>
              <a:lnSpc>
                <a:spcPct val="130000"/>
              </a:lnSpc>
              <a:defRPr/>
            </a:pPr>
            <a:r>
              <a:rPr lang="en-US" dirty="0" err="1">
                <a:solidFill>
                  <a:srgbClr val="000000"/>
                </a:solidFill>
                <a:latin typeface="Arial"/>
                <a:cs typeface="Arial"/>
              </a:rPr>
              <a:t>Đột</a:t>
            </a:r>
            <a:r>
              <a:rPr lang="en-US" dirty="0">
                <a:solidFill>
                  <a:srgbClr val="000000"/>
                </a:solidFill>
                <a:latin typeface="Arial"/>
                <a:cs typeface="Arial"/>
              </a:rPr>
              <a:t> </a:t>
            </a:r>
            <a:r>
              <a:rPr lang="en-US" dirty="0" err="1">
                <a:solidFill>
                  <a:srgbClr val="000000"/>
                </a:solidFill>
                <a:latin typeface="Arial"/>
                <a:cs typeface="Arial"/>
              </a:rPr>
              <a:t>biến</a:t>
            </a:r>
            <a:r>
              <a:rPr lang="en-US" dirty="0">
                <a:solidFill>
                  <a:srgbClr val="000000"/>
                </a:solidFill>
                <a:latin typeface="Arial"/>
                <a:cs typeface="Arial"/>
              </a:rPr>
              <a:t> </a:t>
            </a:r>
            <a:r>
              <a:rPr lang="en-US" dirty="0" err="1">
                <a:solidFill>
                  <a:srgbClr val="000000"/>
                </a:solidFill>
                <a:latin typeface="Arial"/>
                <a:cs typeface="Arial"/>
              </a:rPr>
              <a:t>indels</a:t>
            </a:r>
            <a:endParaRPr lang="en-US" dirty="0">
              <a:solidFill>
                <a:srgbClr val="000000"/>
              </a:solidFill>
              <a:latin typeface="Arial"/>
              <a:cs typeface="Arial"/>
            </a:endParaRPr>
          </a:p>
        </p:txBody>
      </p:sp>
      <p:sp>
        <p:nvSpPr>
          <p:cNvPr id="34" name="Rounded Rectangle 33"/>
          <p:cNvSpPr/>
          <p:nvPr/>
        </p:nvSpPr>
        <p:spPr>
          <a:xfrm>
            <a:off x="8571443" y="2435269"/>
            <a:ext cx="3398884" cy="34766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130000"/>
              </a:lnSpc>
              <a:defRPr/>
            </a:pPr>
            <a:r>
              <a:rPr lang="en-US" sz="1400" dirty="0" err="1">
                <a:solidFill>
                  <a:srgbClr val="000000"/>
                </a:solidFill>
                <a:cs typeface="Arial"/>
              </a:rPr>
              <a:t>Khuyến</a:t>
            </a:r>
            <a:r>
              <a:rPr lang="en-US" sz="1400" dirty="0">
                <a:solidFill>
                  <a:srgbClr val="000000"/>
                </a:solidFill>
                <a:cs typeface="Arial"/>
              </a:rPr>
              <a:t> </a:t>
            </a:r>
            <a:r>
              <a:rPr lang="en-US" sz="1400" dirty="0" err="1">
                <a:solidFill>
                  <a:srgbClr val="000000"/>
                </a:solidFill>
                <a:cs typeface="Arial"/>
              </a:rPr>
              <a:t>cáo</a:t>
            </a:r>
            <a:r>
              <a:rPr lang="en-US" sz="1400" dirty="0">
                <a:solidFill>
                  <a:srgbClr val="000000"/>
                </a:solidFill>
                <a:cs typeface="Arial"/>
              </a:rPr>
              <a:t>: </a:t>
            </a:r>
            <a:r>
              <a:rPr lang="en-US" sz="1400" dirty="0" err="1">
                <a:solidFill>
                  <a:srgbClr val="FF0000"/>
                </a:solidFill>
                <a:cs typeface="Arial"/>
              </a:rPr>
              <a:t>truyền</a:t>
            </a:r>
            <a:r>
              <a:rPr lang="en-US" sz="1400" dirty="0">
                <a:solidFill>
                  <a:srgbClr val="FF0000"/>
                </a:solidFill>
                <a:cs typeface="Arial"/>
              </a:rPr>
              <a:t> </a:t>
            </a:r>
            <a:r>
              <a:rPr lang="en-US" sz="1400" dirty="0" err="1">
                <a:solidFill>
                  <a:srgbClr val="FF0000"/>
                </a:solidFill>
                <a:cs typeface="Arial"/>
              </a:rPr>
              <a:t>máu</a:t>
            </a:r>
            <a:r>
              <a:rPr lang="en-US" sz="1400" dirty="0">
                <a:solidFill>
                  <a:srgbClr val="FF0000"/>
                </a:solidFill>
                <a:cs typeface="Arial"/>
              </a:rPr>
              <a:t>, </a:t>
            </a:r>
            <a:r>
              <a:rPr lang="en-US" sz="1400" dirty="0" err="1">
                <a:solidFill>
                  <a:srgbClr val="FF0000"/>
                </a:solidFill>
                <a:cs typeface="Arial"/>
              </a:rPr>
              <a:t>ghép</a:t>
            </a:r>
            <a:r>
              <a:rPr lang="en-US" sz="1400" dirty="0">
                <a:solidFill>
                  <a:srgbClr val="FF0000"/>
                </a:solidFill>
                <a:cs typeface="Arial"/>
              </a:rPr>
              <a:t> </a:t>
            </a:r>
            <a:r>
              <a:rPr lang="en-US" sz="1400" dirty="0" err="1">
                <a:solidFill>
                  <a:srgbClr val="FF0000"/>
                </a:solidFill>
                <a:cs typeface="Arial"/>
              </a:rPr>
              <a:t>tuỷ</a:t>
            </a:r>
            <a:endParaRPr lang="en-US" sz="1400" dirty="0">
              <a:solidFill>
                <a:srgbClr val="FF0000"/>
              </a:solidFill>
              <a:cs typeface="Arial"/>
            </a:endParaRPr>
          </a:p>
        </p:txBody>
      </p:sp>
    </p:spTree>
    <p:extLst>
      <p:ext uri="{BB962C8B-B14F-4D97-AF65-F5344CB8AC3E}">
        <p14:creationId xmlns:p14="http://schemas.microsoft.com/office/powerpoint/2010/main" val="264996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405638-68A4-0D4C-8C33-B143C2C580B0}" type="slidenum">
              <a:rPr lang="en-US" smtClean="0"/>
              <a:t>7</a:t>
            </a:fld>
            <a:endParaRPr lang="en-US" dirty="0"/>
          </a:p>
        </p:txBody>
      </p:sp>
      <p:grpSp>
        <p:nvGrpSpPr>
          <p:cNvPr id="29" name="Group 28"/>
          <p:cNvGrpSpPr/>
          <p:nvPr/>
        </p:nvGrpSpPr>
        <p:grpSpPr>
          <a:xfrm>
            <a:off x="5071977" y="2847456"/>
            <a:ext cx="2160337" cy="2366211"/>
            <a:chOff x="3481136" y="2272631"/>
            <a:chExt cx="2160337" cy="2366211"/>
          </a:xfrm>
        </p:grpSpPr>
        <p:sp>
          <p:nvSpPr>
            <p:cNvPr id="23" name="Rounded Rectangle 22"/>
            <p:cNvSpPr/>
            <p:nvPr/>
          </p:nvSpPr>
          <p:spPr>
            <a:xfrm>
              <a:off x="3481136" y="2272631"/>
              <a:ext cx="2160337" cy="2366211"/>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676316" y="2475832"/>
              <a:ext cx="1764631" cy="443831"/>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latin typeface="Arial"/>
                  <a:cs typeface="Arial"/>
                </a:rPr>
                <a:t>Giải</a:t>
              </a:r>
              <a:r>
                <a:rPr lang="en-US" sz="1400" dirty="0">
                  <a:solidFill>
                    <a:srgbClr val="000000"/>
                  </a:solidFill>
                  <a:latin typeface="Arial"/>
                  <a:cs typeface="Arial"/>
                </a:rPr>
                <a:t> </a:t>
              </a:r>
              <a:r>
                <a:rPr lang="en-US" sz="1400" dirty="0" err="1">
                  <a:solidFill>
                    <a:srgbClr val="000000"/>
                  </a:solidFill>
                  <a:latin typeface="Arial"/>
                  <a:cs typeface="Arial"/>
                </a:rPr>
                <a:t>trình</a:t>
              </a:r>
              <a:r>
                <a:rPr lang="en-US" sz="1400" dirty="0">
                  <a:solidFill>
                    <a:srgbClr val="000000"/>
                  </a:solidFill>
                  <a:latin typeface="Arial"/>
                  <a:cs typeface="Arial"/>
                </a:rPr>
                <a:t> </a:t>
              </a:r>
              <a:r>
                <a:rPr lang="en-US" sz="1400" dirty="0" err="1">
                  <a:solidFill>
                    <a:srgbClr val="000000"/>
                  </a:solidFill>
                  <a:latin typeface="Arial"/>
                  <a:cs typeface="Arial"/>
                </a:rPr>
                <a:t>tự</a:t>
              </a:r>
              <a:r>
                <a:rPr lang="en-US" sz="1400" dirty="0">
                  <a:solidFill>
                    <a:srgbClr val="000000"/>
                  </a:solidFill>
                  <a:latin typeface="Arial"/>
                  <a:cs typeface="Arial"/>
                </a:rPr>
                <a:t> NGS</a:t>
              </a:r>
            </a:p>
          </p:txBody>
        </p:sp>
        <p:sp>
          <p:nvSpPr>
            <p:cNvPr id="9" name="Rounded Rectangle 8"/>
            <p:cNvSpPr/>
            <p:nvPr/>
          </p:nvSpPr>
          <p:spPr>
            <a:xfrm>
              <a:off x="3676316" y="3130885"/>
              <a:ext cx="1764631" cy="443831"/>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latin typeface="Arial"/>
                  <a:cs typeface="Arial"/>
                </a:rPr>
                <a:t>Phân</a:t>
              </a:r>
              <a:r>
                <a:rPr lang="en-US" sz="1400" dirty="0">
                  <a:solidFill>
                    <a:srgbClr val="000000"/>
                  </a:solidFill>
                  <a:latin typeface="Arial"/>
                  <a:cs typeface="Arial"/>
                </a:rPr>
                <a:t> </a:t>
              </a:r>
              <a:r>
                <a:rPr lang="en-US" sz="1400" dirty="0" err="1">
                  <a:solidFill>
                    <a:srgbClr val="000000"/>
                  </a:solidFill>
                  <a:latin typeface="Arial"/>
                  <a:cs typeface="Arial"/>
                </a:rPr>
                <a:t>loại</a:t>
              </a:r>
              <a:r>
                <a:rPr lang="en-US" sz="1400" dirty="0">
                  <a:solidFill>
                    <a:srgbClr val="000000"/>
                  </a:solidFill>
                  <a:latin typeface="Arial"/>
                  <a:cs typeface="Arial"/>
                </a:rPr>
                <a:t> </a:t>
              </a:r>
              <a:r>
                <a:rPr lang="en-US" sz="1400" dirty="0" err="1">
                  <a:solidFill>
                    <a:srgbClr val="000000"/>
                  </a:solidFill>
                  <a:latin typeface="Arial"/>
                  <a:cs typeface="Arial"/>
                </a:rPr>
                <a:t>đột</a:t>
              </a:r>
              <a:r>
                <a:rPr lang="en-US" sz="1400" dirty="0">
                  <a:solidFill>
                    <a:srgbClr val="000000"/>
                  </a:solidFill>
                  <a:latin typeface="Arial"/>
                  <a:cs typeface="Arial"/>
                </a:rPr>
                <a:t> </a:t>
              </a:r>
              <a:r>
                <a:rPr lang="en-US" sz="1400" dirty="0" err="1">
                  <a:solidFill>
                    <a:srgbClr val="000000"/>
                  </a:solidFill>
                  <a:latin typeface="Arial"/>
                  <a:cs typeface="Arial"/>
                </a:rPr>
                <a:t>biến</a:t>
              </a:r>
              <a:endParaRPr lang="en-US" sz="1400" dirty="0">
                <a:solidFill>
                  <a:srgbClr val="000000"/>
                </a:solidFill>
                <a:latin typeface="Arial"/>
                <a:cs typeface="Arial"/>
              </a:endParaRPr>
            </a:p>
          </p:txBody>
        </p:sp>
        <p:sp>
          <p:nvSpPr>
            <p:cNvPr id="10" name="Rounded Rectangle 9"/>
            <p:cNvSpPr/>
            <p:nvPr/>
          </p:nvSpPr>
          <p:spPr>
            <a:xfrm>
              <a:off x="3676316" y="3727116"/>
              <a:ext cx="1764631" cy="663073"/>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latin typeface="Arial"/>
                  <a:cs typeface="Arial"/>
                </a:rPr>
                <a:t>Đánh</a:t>
              </a:r>
              <a:r>
                <a:rPr lang="en-US" sz="1400" dirty="0">
                  <a:solidFill>
                    <a:srgbClr val="000000"/>
                  </a:solidFill>
                  <a:latin typeface="Arial"/>
                  <a:cs typeface="Arial"/>
                </a:rPr>
                <a:t> </a:t>
              </a:r>
              <a:r>
                <a:rPr lang="en-US" sz="1400" dirty="0" err="1">
                  <a:solidFill>
                    <a:srgbClr val="000000"/>
                  </a:solidFill>
                  <a:latin typeface="Arial"/>
                  <a:cs typeface="Arial"/>
                </a:rPr>
                <a:t>giá</a:t>
              </a:r>
              <a:r>
                <a:rPr lang="en-US" sz="1400" dirty="0">
                  <a:solidFill>
                    <a:srgbClr val="000000"/>
                  </a:solidFill>
                  <a:latin typeface="Arial"/>
                  <a:cs typeface="Arial"/>
                </a:rPr>
                <a:t> </a:t>
              </a:r>
              <a:r>
                <a:rPr lang="en-US" sz="1400" dirty="0" err="1">
                  <a:solidFill>
                    <a:srgbClr val="000000"/>
                  </a:solidFill>
                  <a:latin typeface="Arial"/>
                  <a:cs typeface="Arial"/>
                </a:rPr>
                <a:t>vai</a:t>
              </a:r>
              <a:r>
                <a:rPr lang="en-US" sz="1400" dirty="0">
                  <a:solidFill>
                    <a:srgbClr val="000000"/>
                  </a:solidFill>
                  <a:latin typeface="Arial"/>
                  <a:cs typeface="Arial"/>
                </a:rPr>
                <a:t> </a:t>
              </a:r>
              <a:r>
                <a:rPr lang="en-US" sz="1400" dirty="0" err="1">
                  <a:solidFill>
                    <a:srgbClr val="000000"/>
                  </a:solidFill>
                  <a:latin typeface="Arial"/>
                  <a:cs typeface="Arial"/>
                </a:rPr>
                <a:t>trò</a:t>
              </a:r>
              <a:r>
                <a:rPr lang="en-US" sz="1400" dirty="0">
                  <a:solidFill>
                    <a:srgbClr val="000000"/>
                  </a:solidFill>
                  <a:latin typeface="Arial"/>
                  <a:cs typeface="Arial"/>
                </a:rPr>
                <a:t> </a:t>
              </a:r>
              <a:r>
                <a:rPr lang="en-US" sz="1400" dirty="0" err="1">
                  <a:solidFill>
                    <a:srgbClr val="000000"/>
                  </a:solidFill>
                  <a:latin typeface="Arial"/>
                  <a:cs typeface="Arial"/>
                </a:rPr>
                <a:t>đột</a:t>
              </a:r>
              <a:r>
                <a:rPr lang="en-US" sz="1400" dirty="0">
                  <a:solidFill>
                    <a:srgbClr val="000000"/>
                  </a:solidFill>
                  <a:latin typeface="Arial"/>
                  <a:cs typeface="Arial"/>
                </a:rPr>
                <a:t> </a:t>
              </a:r>
              <a:r>
                <a:rPr lang="en-US" sz="1400" dirty="0" err="1">
                  <a:solidFill>
                    <a:srgbClr val="000000"/>
                  </a:solidFill>
                  <a:latin typeface="Arial"/>
                  <a:cs typeface="Arial"/>
                </a:rPr>
                <a:t>biến</a:t>
              </a:r>
              <a:r>
                <a:rPr lang="en-US" sz="1400" dirty="0">
                  <a:solidFill>
                    <a:srgbClr val="000000"/>
                  </a:solidFill>
                  <a:latin typeface="Arial"/>
                  <a:cs typeface="Arial"/>
                </a:rPr>
                <a:t> </a:t>
              </a:r>
            </a:p>
            <a:p>
              <a:pPr algn="ctr"/>
              <a:r>
                <a:rPr lang="en-US" sz="1400" dirty="0">
                  <a:solidFill>
                    <a:srgbClr val="000000"/>
                  </a:solidFill>
                  <a:latin typeface="Arial"/>
                  <a:cs typeface="Arial"/>
                </a:rPr>
                <a:t>(</a:t>
              </a:r>
              <a:r>
                <a:rPr lang="en-US" sz="1400" dirty="0" err="1">
                  <a:solidFill>
                    <a:srgbClr val="000000"/>
                  </a:solidFill>
                  <a:latin typeface="Arial"/>
                  <a:cs typeface="Arial"/>
                </a:rPr>
                <a:t>tiêu</a:t>
              </a:r>
              <a:r>
                <a:rPr lang="en-US" sz="1400" dirty="0">
                  <a:solidFill>
                    <a:srgbClr val="000000"/>
                  </a:solidFill>
                  <a:latin typeface="Arial"/>
                  <a:cs typeface="Arial"/>
                </a:rPr>
                <a:t> </a:t>
              </a:r>
              <a:r>
                <a:rPr lang="en-US" sz="1400" dirty="0" err="1">
                  <a:solidFill>
                    <a:srgbClr val="000000"/>
                  </a:solidFill>
                  <a:latin typeface="Arial"/>
                  <a:cs typeface="Arial"/>
                </a:rPr>
                <a:t>chuẩn</a:t>
              </a:r>
              <a:r>
                <a:rPr lang="en-US" sz="1400" dirty="0">
                  <a:solidFill>
                    <a:srgbClr val="000000"/>
                  </a:solidFill>
                  <a:latin typeface="Arial"/>
                  <a:cs typeface="Arial"/>
                </a:rPr>
                <a:t> ACMG)</a:t>
              </a:r>
            </a:p>
          </p:txBody>
        </p:sp>
      </p:grpSp>
      <p:grpSp>
        <p:nvGrpSpPr>
          <p:cNvPr id="30" name="Group 29"/>
          <p:cNvGrpSpPr/>
          <p:nvPr/>
        </p:nvGrpSpPr>
        <p:grpSpPr>
          <a:xfrm>
            <a:off x="1965162" y="2154987"/>
            <a:ext cx="2727159" cy="4261843"/>
            <a:chOff x="441161" y="1780682"/>
            <a:chExt cx="2727159" cy="4261843"/>
          </a:xfrm>
        </p:grpSpPr>
        <p:sp>
          <p:nvSpPr>
            <p:cNvPr id="8" name="Rounded Rectangle 7"/>
            <p:cNvSpPr/>
            <p:nvPr/>
          </p:nvSpPr>
          <p:spPr>
            <a:xfrm>
              <a:off x="441162" y="1780682"/>
              <a:ext cx="2727158" cy="4261843"/>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208505" y="2141632"/>
              <a:ext cx="1764631" cy="331537"/>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12 </a:t>
              </a:r>
              <a:r>
                <a:rPr lang="en-US" sz="1400" dirty="0" err="1">
                  <a:solidFill>
                    <a:srgbClr val="000000"/>
                  </a:solidFill>
                  <a:latin typeface="Arial"/>
                  <a:cs typeface="Arial"/>
                </a:rPr>
                <a:t>triệu</a:t>
              </a:r>
              <a:r>
                <a:rPr lang="en-US" sz="1400" dirty="0">
                  <a:solidFill>
                    <a:srgbClr val="000000"/>
                  </a:solidFill>
                  <a:latin typeface="Arial"/>
                  <a:cs typeface="Arial"/>
                </a:rPr>
                <a:t> </a:t>
              </a:r>
              <a:r>
                <a:rPr lang="en-US" sz="1400" dirty="0" err="1">
                  <a:solidFill>
                    <a:srgbClr val="000000"/>
                  </a:solidFill>
                  <a:latin typeface="Arial"/>
                  <a:cs typeface="Arial"/>
                </a:rPr>
                <a:t>nucleotit</a:t>
              </a:r>
              <a:endParaRPr lang="en-US" sz="1400" dirty="0">
                <a:solidFill>
                  <a:srgbClr val="000000"/>
                </a:solidFill>
                <a:latin typeface="Arial"/>
                <a:cs typeface="Arial"/>
              </a:endParaRPr>
            </a:p>
          </p:txBody>
        </p:sp>
        <p:sp>
          <p:nvSpPr>
            <p:cNvPr id="13" name="Rounded Rectangle 12"/>
            <p:cNvSpPr/>
            <p:nvPr/>
          </p:nvSpPr>
          <p:spPr>
            <a:xfrm>
              <a:off x="1208505" y="2855509"/>
              <a:ext cx="1764631" cy="331537"/>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3000-4000 </a:t>
              </a:r>
              <a:r>
                <a:rPr lang="en-US" sz="1400" dirty="0" err="1">
                  <a:solidFill>
                    <a:srgbClr val="000000"/>
                  </a:solidFill>
                  <a:latin typeface="Arial"/>
                  <a:cs typeface="Arial"/>
                </a:rPr>
                <a:t>biến</a:t>
              </a:r>
              <a:r>
                <a:rPr lang="en-US" sz="1400" dirty="0">
                  <a:solidFill>
                    <a:srgbClr val="000000"/>
                  </a:solidFill>
                  <a:latin typeface="Arial"/>
                  <a:cs typeface="Arial"/>
                </a:rPr>
                <a:t> </a:t>
              </a:r>
              <a:r>
                <a:rPr lang="en-US" sz="1400" dirty="0" err="1">
                  <a:solidFill>
                    <a:srgbClr val="000000"/>
                  </a:solidFill>
                  <a:latin typeface="Arial"/>
                  <a:cs typeface="Arial"/>
                </a:rPr>
                <a:t>thể</a:t>
              </a:r>
              <a:endParaRPr lang="en-US" sz="1400" dirty="0">
                <a:solidFill>
                  <a:srgbClr val="000000"/>
                </a:solidFill>
                <a:latin typeface="Arial"/>
                <a:cs typeface="Arial"/>
              </a:endParaRPr>
            </a:p>
          </p:txBody>
        </p:sp>
        <p:sp>
          <p:nvSpPr>
            <p:cNvPr id="14" name="Rounded Rectangle 13"/>
            <p:cNvSpPr/>
            <p:nvPr/>
          </p:nvSpPr>
          <p:spPr>
            <a:xfrm>
              <a:off x="1208505" y="3556012"/>
              <a:ext cx="1764631" cy="499977"/>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~40 </a:t>
              </a:r>
              <a:r>
                <a:rPr lang="en-US" sz="1400" dirty="0" err="1">
                  <a:solidFill>
                    <a:srgbClr val="000000"/>
                  </a:solidFill>
                  <a:latin typeface="Arial"/>
                  <a:cs typeface="Arial"/>
                </a:rPr>
                <a:t>biến</a:t>
              </a:r>
              <a:r>
                <a:rPr lang="en-US" sz="1400" dirty="0">
                  <a:solidFill>
                    <a:srgbClr val="000000"/>
                  </a:solidFill>
                  <a:latin typeface="Arial"/>
                  <a:cs typeface="Arial"/>
                </a:rPr>
                <a:t> </a:t>
              </a:r>
              <a:r>
                <a:rPr lang="en-US" sz="1400" dirty="0" err="1">
                  <a:solidFill>
                    <a:srgbClr val="000000"/>
                  </a:solidFill>
                  <a:latin typeface="Arial"/>
                  <a:cs typeface="Arial"/>
                </a:rPr>
                <a:t>thể</a:t>
              </a:r>
              <a:r>
                <a:rPr lang="en-US" sz="1400" dirty="0">
                  <a:solidFill>
                    <a:srgbClr val="000000"/>
                  </a:solidFill>
                  <a:latin typeface="Arial"/>
                  <a:cs typeface="Arial"/>
                </a:rPr>
                <a:t> </a:t>
              </a:r>
            </a:p>
            <a:p>
              <a:pPr algn="ctr"/>
              <a:r>
                <a:rPr lang="en-US" sz="1400" dirty="0" err="1">
                  <a:solidFill>
                    <a:srgbClr val="000000"/>
                  </a:solidFill>
                  <a:latin typeface="Arial"/>
                  <a:cs typeface="Arial"/>
                </a:rPr>
                <a:t>gây</a:t>
              </a:r>
              <a:r>
                <a:rPr lang="en-US" sz="1400" dirty="0">
                  <a:solidFill>
                    <a:srgbClr val="000000"/>
                  </a:solidFill>
                  <a:latin typeface="Arial"/>
                  <a:cs typeface="Arial"/>
                </a:rPr>
                <a:t> </a:t>
              </a:r>
              <a:r>
                <a:rPr lang="en-US" sz="1400" dirty="0" err="1">
                  <a:solidFill>
                    <a:srgbClr val="000000"/>
                  </a:solidFill>
                  <a:latin typeface="Arial"/>
                  <a:cs typeface="Arial"/>
                </a:rPr>
                <a:t>bệnh</a:t>
              </a:r>
              <a:endParaRPr lang="en-US" sz="1400" dirty="0">
                <a:solidFill>
                  <a:srgbClr val="000000"/>
                </a:solidFill>
                <a:latin typeface="Arial"/>
                <a:cs typeface="Arial"/>
              </a:endParaRPr>
            </a:p>
          </p:txBody>
        </p:sp>
        <p:sp>
          <p:nvSpPr>
            <p:cNvPr id="15" name="Down Arrow 14"/>
            <p:cNvSpPr/>
            <p:nvPr/>
          </p:nvSpPr>
          <p:spPr>
            <a:xfrm>
              <a:off x="2250152" y="2531991"/>
              <a:ext cx="234753" cy="29143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00465" y="2498539"/>
              <a:ext cx="1243263" cy="307777"/>
            </a:xfrm>
            <a:prstGeom prst="rect">
              <a:avLst/>
            </a:prstGeom>
            <a:noFill/>
          </p:spPr>
          <p:txBody>
            <a:bodyPr wrap="square" rtlCol="0">
              <a:spAutoFit/>
            </a:bodyPr>
            <a:lstStyle/>
            <a:p>
              <a:pPr algn="ctr"/>
              <a:r>
                <a:rPr lang="en-US" sz="1400" dirty="0" err="1">
                  <a:latin typeface="Arial"/>
                  <a:cs typeface="Arial"/>
                </a:rPr>
                <a:t>xác</a:t>
              </a:r>
              <a:r>
                <a:rPr lang="en-US" sz="1400" dirty="0">
                  <a:latin typeface="Arial"/>
                  <a:cs typeface="Arial"/>
                </a:rPr>
                <a:t> </a:t>
              </a:r>
              <a:r>
                <a:rPr lang="en-US" sz="1400" dirty="0" err="1">
                  <a:latin typeface="Arial"/>
                  <a:cs typeface="Arial"/>
                </a:rPr>
                <a:t>định</a:t>
              </a:r>
              <a:r>
                <a:rPr lang="en-US" sz="1400" dirty="0">
                  <a:latin typeface="Arial"/>
                  <a:cs typeface="Arial"/>
                </a:rPr>
                <a:t> </a:t>
              </a:r>
              <a:r>
                <a:rPr lang="en-US" sz="1400" dirty="0" err="1">
                  <a:latin typeface="Arial"/>
                  <a:cs typeface="Arial"/>
                </a:rPr>
                <a:t>db</a:t>
              </a:r>
              <a:endParaRPr lang="en-US" sz="1400" dirty="0">
                <a:latin typeface="Arial"/>
                <a:cs typeface="Arial"/>
              </a:endParaRPr>
            </a:p>
          </p:txBody>
        </p:sp>
        <p:sp>
          <p:nvSpPr>
            <p:cNvPr id="18" name="TextBox 17"/>
            <p:cNvSpPr txBox="1"/>
            <p:nvPr/>
          </p:nvSpPr>
          <p:spPr>
            <a:xfrm>
              <a:off x="1105817" y="3199027"/>
              <a:ext cx="1243263" cy="307777"/>
            </a:xfrm>
            <a:prstGeom prst="rect">
              <a:avLst/>
            </a:prstGeom>
            <a:noFill/>
          </p:spPr>
          <p:txBody>
            <a:bodyPr wrap="square" rtlCol="0">
              <a:spAutoFit/>
            </a:bodyPr>
            <a:lstStyle/>
            <a:p>
              <a:pPr algn="ctr"/>
              <a:r>
                <a:rPr lang="en-US" sz="1400" dirty="0" err="1">
                  <a:latin typeface="Arial"/>
                  <a:cs typeface="Arial"/>
                </a:rPr>
                <a:t>phân</a:t>
              </a:r>
              <a:r>
                <a:rPr lang="en-US" sz="1400" dirty="0">
                  <a:latin typeface="Arial"/>
                  <a:cs typeface="Arial"/>
                </a:rPr>
                <a:t> </a:t>
              </a:r>
              <a:r>
                <a:rPr lang="en-US" sz="1400" dirty="0" err="1">
                  <a:latin typeface="Arial"/>
                  <a:cs typeface="Arial"/>
                </a:rPr>
                <a:t>loại</a:t>
              </a:r>
              <a:r>
                <a:rPr lang="en-US" sz="1400" dirty="0">
                  <a:latin typeface="Arial"/>
                  <a:cs typeface="Arial"/>
                </a:rPr>
                <a:t> </a:t>
              </a:r>
              <a:r>
                <a:rPr lang="en-US" sz="1400" dirty="0" err="1">
                  <a:latin typeface="Arial"/>
                  <a:cs typeface="Arial"/>
                </a:rPr>
                <a:t>db</a:t>
              </a:r>
              <a:endParaRPr lang="en-US" sz="1400" dirty="0">
                <a:latin typeface="Arial"/>
                <a:cs typeface="Arial"/>
              </a:endParaRPr>
            </a:p>
          </p:txBody>
        </p:sp>
        <p:sp>
          <p:nvSpPr>
            <p:cNvPr id="19" name="Down Arrow 18"/>
            <p:cNvSpPr/>
            <p:nvPr/>
          </p:nvSpPr>
          <p:spPr>
            <a:xfrm>
              <a:off x="2250152" y="3225763"/>
              <a:ext cx="234753" cy="29143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1221873" y="5005127"/>
              <a:ext cx="1764631" cy="770020"/>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latin typeface="Arial"/>
                  <a:cs typeface="Arial"/>
                </a:rPr>
                <a:t>kết</a:t>
              </a:r>
              <a:r>
                <a:rPr lang="en-US" sz="1400" dirty="0">
                  <a:solidFill>
                    <a:srgbClr val="000000"/>
                  </a:solidFill>
                  <a:latin typeface="Arial"/>
                  <a:cs typeface="Arial"/>
                </a:rPr>
                <a:t> </a:t>
              </a:r>
              <a:r>
                <a:rPr lang="en-US" sz="1400" dirty="0" err="1">
                  <a:solidFill>
                    <a:srgbClr val="000000"/>
                  </a:solidFill>
                  <a:latin typeface="Arial"/>
                  <a:cs typeface="Arial"/>
                </a:rPr>
                <a:t>quả</a:t>
              </a:r>
              <a:r>
                <a:rPr lang="en-US" sz="1400" dirty="0">
                  <a:solidFill>
                    <a:srgbClr val="000000"/>
                  </a:solidFill>
                  <a:latin typeface="Arial"/>
                  <a:cs typeface="Arial"/>
                </a:rPr>
                <a:t> </a:t>
              </a:r>
              <a:r>
                <a:rPr lang="en-US" sz="1400" dirty="0" err="1">
                  <a:solidFill>
                    <a:srgbClr val="000000"/>
                  </a:solidFill>
                  <a:latin typeface="Arial"/>
                  <a:cs typeface="Arial"/>
                </a:rPr>
                <a:t>biến</a:t>
              </a:r>
              <a:r>
                <a:rPr lang="en-US" sz="1400" dirty="0">
                  <a:solidFill>
                    <a:srgbClr val="000000"/>
                  </a:solidFill>
                  <a:latin typeface="Arial"/>
                  <a:cs typeface="Arial"/>
                </a:rPr>
                <a:t> </a:t>
              </a:r>
              <a:r>
                <a:rPr lang="en-US" sz="1400" dirty="0" err="1">
                  <a:solidFill>
                    <a:srgbClr val="000000"/>
                  </a:solidFill>
                  <a:latin typeface="Arial"/>
                  <a:cs typeface="Arial"/>
                </a:rPr>
                <a:t>thể</a:t>
              </a:r>
              <a:r>
                <a:rPr lang="en-US" sz="1400" dirty="0">
                  <a:solidFill>
                    <a:srgbClr val="000000"/>
                  </a:solidFill>
                  <a:latin typeface="Arial"/>
                  <a:cs typeface="Arial"/>
                </a:rPr>
                <a:t> </a:t>
              </a:r>
              <a:r>
                <a:rPr lang="en-US" sz="1400" dirty="0" err="1">
                  <a:solidFill>
                    <a:srgbClr val="000000"/>
                  </a:solidFill>
                  <a:latin typeface="Arial"/>
                  <a:cs typeface="Arial"/>
                </a:rPr>
                <a:t>gây</a:t>
              </a:r>
              <a:r>
                <a:rPr lang="en-US" sz="1400" dirty="0">
                  <a:solidFill>
                    <a:srgbClr val="000000"/>
                  </a:solidFill>
                  <a:latin typeface="Arial"/>
                  <a:cs typeface="Arial"/>
                </a:rPr>
                <a:t> </a:t>
              </a:r>
              <a:r>
                <a:rPr lang="en-US" sz="1400" dirty="0" err="1">
                  <a:solidFill>
                    <a:srgbClr val="000000"/>
                  </a:solidFill>
                  <a:latin typeface="Arial"/>
                  <a:cs typeface="Arial"/>
                </a:rPr>
                <a:t>bệnh</a:t>
              </a:r>
              <a:endParaRPr lang="en-US" sz="1400" dirty="0">
                <a:solidFill>
                  <a:srgbClr val="000000"/>
                </a:solidFill>
                <a:latin typeface="Arial"/>
                <a:cs typeface="Arial"/>
              </a:endParaRPr>
            </a:p>
          </p:txBody>
        </p:sp>
        <p:sp>
          <p:nvSpPr>
            <p:cNvPr id="21" name="TextBox 20"/>
            <p:cNvSpPr txBox="1"/>
            <p:nvPr/>
          </p:nvSpPr>
          <p:spPr>
            <a:xfrm>
              <a:off x="441161" y="4140139"/>
              <a:ext cx="2165683" cy="738664"/>
            </a:xfrm>
            <a:prstGeom prst="rect">
              <a:avLst/>
            </a:prstGeom>
            <a:noFill/>
          </p:spPr>
          <p:txBody>
            <a:bodyPr wrap="square" rtlCol="0">
              <a:spAutoFit/>
            </a:bodyPr>
            <a:lstStyle/>
            <a:p>
              <a:r>
                <a:rPr lang="en-US" sz="1400" dirty="0">
                  <a:latin typeface="Arial"/>
                  <a:cs typeface="Arial"/>
                </a:rPr>
                <a:t>- </a:t>
              </a:r>
              <a:r>
                <a:rPr lang="en-US" sz="1400" dirty="0" err="1">
                  <a:latin typeface="Arial"/>
                  <a:cs typeface="Arial"/>
                </a:rPr>
                <a:t>kiểu</a:t>
              </a:r>
              <a:r>
                <a:rPr lang="en-US" sz="1400" dirty="0">
                  <a:latin typeface="Arial"/>
                  <a:cs typeface="Arial"/>
                </a:rPr>
                <a:t> di </a:t>
              </a:r>
              <a:r>
                <a:rPr lang="en-US" sz="1400" dirty="0" err="1">
                  <a:latin typeface="Arial"/>
                  <a:cs typeface="Arial"/>
                </a:rPr>
                <a:t>truyền</a:t>
              </a:r>
              <a:endParaRPr lang="en-US" sz="1400" dirty="0">
                <a:latin typeface="Arial"/>
                <a:cs typeface="Arial"/>
              </a:endParaRPr>
            </a:p>
            <a:p>
              <a:r>
                <a:rPr lang="en-US" sz="1400" dirty="0">
                  <a:latin typeface="Arial"/>
                  <a:cs typeface="Arial"/>
                </a:rPr>
                <a:t>- </a:t>
              </a:r>
              <a:r>
                <a:rPr lang="en-US" sz="1400" dirty="0" err="1">
                  <a:latin typeface="Arial"/>
                  <a:cs typeface="Arial"/>
                </a:rPr>
                <a:t>biểu</a:t>
              </a:r>
              <a:r>
                <a:rPr lang="en-US" sz="1400" dirty="0">
                  <a:latin typeface="Arial"/>
                  <a:cs typeface="Arial"/>
                </a:rPr>
                <a:t> </a:t>
              </a:r>
              <a:r>
                <a:rPr lang="en-US" sz="1400" dirty="0" err="1">
                  <a:latin typeface="Arial"/>
                  <a:cs typeface="Arial"/>
                </a:rPr>
                <a:t>hiện</a:t>
              </a:r>
              <a:r>
                <a:rPr lang="en-US" sz="1400" dirty="0">
                  <a:latin typeface="Arial"/>
                  <a:cs typeface="Arial"/>
                </a:rPr>
                <a:t> </a:t>
              </a:r>
              <a:r>
                <a:rPr lang="en-US" sz="1400" dirty="0" err="1">
                  <a:latin typeface="Arial"/>
                  <a:cs typeface="Arial"/>
                </a:rPr>
                <a:t>lâm</a:t>
              </a:r>
              <a:r>
                <a:rPr lang="en-US" sz="1400" dirty="0">
                  <a:latin typeface="Arial"/>
                  <a:cs typeface="Arial"/>
                </a:rPr>
                <a:t> </a:t>
              </a:r>
              <a:r>
                <a:rPr lang="en-US" sz="1400" dirty="0" err="1">
                  <a:latin typeface="Arial"/>
                  <a:cs typeface="Arial"/>
                </a:rPr>
                <a:t>sàng</a:t>
              </a:r>
              <a:endParaRPr lang="en-US" sz="1400" dirty="0">
                <a:latin typeface="Arial"/>
                <a:cs typeface="Arial"/>
              </a:endParaRPr>
            </a:p>
            <a:p>
              <a:r>
                <a:rPr lang="en-US" sz="1400" dirty="0">
                  <a:latin typeface="Arial"/>
                  <a:cs typeface="Arial"/>
                </a:rPr>
                <a:t>- </a:t>
              </a:r>
              <a:r>
                <a:rPr lang="en-US" sz="1400" dirty="0" err="1">
                  <a:latin typeface="Arial"/>
                  <a:cs typeface="Arial"/>
                </a:rPr>
                <a:t>tần</a:t>
              </a:r>
              <a:r>
                <a:rPr lang="en-US" sz="1400" dirty="0">
                  <a:latin typeface="Arial"/>
                  <a:cs typeface="Arial"/>
                </a:rPr>
                <a:t> </a:t>
              </a:r>
              <a:r>
                <a:rPr lang="en-US" sz="1400" dirty="0" err="1">
                  <a:latin typeface="Arial"/>
                  <a:cs typeface="Arial"/>
                </a:rPr>
                <a:t>suất</a:t>
              </a:r>
              <a:r>
                <a:rPr lang="en-US" sz="1400" dirty="0">
                  <a:latin typeface="Arial"/>
                  <a:cs typeface="Arial"/>
                </a:rPr>
                <a:t> </a:t>
              </a:r>
              <a:r>
                <a:rPr lang="en-US" sz="1400" dirty="0" err="1">
                  <a:latin typeface="Arial"/>
                  <a:cs typeface="Arial"/>
                </a:rPr>
                <a:t>quần</a:t>
              </a:r>
              <a:r>
                <a:rPr lang="en-US" sz="1400" dirty="0">
                  <a:latin typeface="Arial"/>
                  <a:cs typeface="Arial"/>
                </a:rPr>
                <a:t> </a:t>
              </a:r>
              <a:r>
                <a:rPr lang="en-US" sz="1400" dirty="0" err="1">
                  <a:latin typeface="Arial"/>
                  <a:cs typeface="Arial"/>
                </a:rPr>
                <a:t>thể</a:t>
              </a:r>
              <a:endParaRPr lang="en-US" sz="1400" dirty="0">
                <a:latin typeface="Arial"/>
                <a:cs typeface="Arial"/>
              </a:endParaRPr>
            </a:p>
          </p:txBody>
        </p:sp>
        <p:sp>
          <p:nvSpPr>
            <p:cNvPr id="22" name="Down Arrow 21"/>
            <p:cNvSpPr/>
            <p:nvPr/>
          </p:nvSpPr>
          <p:spPr>
            <a:xfrm>
              <a:off x="2255504" y="4100035"/>
              <a:ext cx="229401" cy="90509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ounded Rectangle 24"/>
          <p:cNvSpPr/>
          <p:nvPr/>
        </p:nvSpPr>
        <p:spPr>
          <a:xfrm>
            <a:off x="8149390" y="2408971"/>
            <a:ext cx="2061411" cy="184753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err="1">
                <a:solidFill>
                  <a:srgbClr val="000000"/>
                </a:solidFill>
                <a:latin typeface="Arial"/>
                <a:cs typeface="Arial"/>
              </a:rPr>
              <a:t>Tuổi</a:t>
            </a:r>
            <a:endParaRPr lang="en-US" sz="1400" dirty="0">
              <a:solidFill>
                <a:srgbClr val="000000"/>
              </a:solidFill>
              <a:latin typeface="Arial"/>
              <a:cs typeface="Arial"/>
            </a:endParaRPr>
          </a:p>
          <a:p>
            <a:r>
              <a:rPr lang="en-US" sz="1400" dirty="0" err="1">
                <a:solidFill>
                  <a:srgbClr val="000000"/>
                </a:solidFill>
                <a:latin typeface="Arial"/>
                <a:cs typeface="Arial"/>
              </a:rPr>
              <a:t>Giới</a:t>
            </a:r>
            <a:r>
              <a:rPr lang="en-US" sz="1400" dirty="0">
                <a:solidFill>
                  <a:srgbClr val="000000"/>
                </a:solidFill>
                <a:latin typeface="Arial"/>
                <a:cs typeface="Arial"/>
              </a:rPr>
              <a:t> </a:t>
            </a:r>
            <a:r>
              <a:rPr lang="en-US" sz="1400" dirty="0" err="1">
                <a:solidFill>
                  <a:srgbClr val="000000"/>
                </a:solidFill>
                <a:latin typeface="Arial"/>
                <a:cs typeface="Arial"/>
              </a:rPr>
              <a:t>tính</a:t>
            </a:r>
            <a:endParaRPr lang="en-US" sz="1400" dirty="0">
              <a:solidFill>
                <a:srgbClr val="000000"/>
              </a:solidFill>
              <a:latin typeface="Arial"/>
              <a:cs typeface="Arial"/>
            </a:endParaRPr>
          </a:p>
          <a:p>
            <a:r>
              <a:rPr lang="en-US" sz="1400" dirty="0" err="1">
                <a:solidFill>
                  <a:srgbClr val="000000"/>
                </a:solidFill>
                <a:latin typeface="Arial"/>
                <a:cs typeface="Arial"/>
              </a:rPr>
              <a:t>Tiền</a:t>
            </a:r>
            <a:r>
              <a:rPr lang="en-US" sz="1400" dirty="0">
                <a:solidFill>
                  <a:srgbClr val="000000"/>
                </a:solidFill>
                <a:latin typeface="Arial"/>
                <a:cs typeface="Arial"/>
              </a:rPr>
              <a:t> </a:t>
            </a:r>
            <a:r>
              <a:rPr lang="en-US" sz="1400" dirty="0" err="1">
                <a:solidFill>
                  <a:srgbClr val="000000"/>
                </a:solidFill>
                <a:latin typeface="Arial"/>
                <a:cs typeface="Arial"/>
              </a:rPr>
              <a:t>sử</a:t>
            </a:r>
            <a:r>
              <a:rPr lang="en-US" sz="1400" dirty="0">
                <a:solidFill>
                  <a:srgbClr val="000000"/>
                </a:solidFill>
                <a:latin typeface="Arial"/>
                <a:cs typeface="Arial"/>
              </a:rPr>
              <a:t> </a:t>
            </a:r>
            <a:r>
              <a:rPr lang="en-US" sz="1400" dirty="0" err="1">
                <a:solidFill>
                  <a:srgbClr val="000000"/>
                </a:solidFill>
                <a:latin typeface="Arial"/>
                <a:cs typeface="Arial"/>
              </a:rPr>
              <a:t>gia</a:t>
            </a:r>
            <a:r>
              <a:rPr lang="en-US" sz="1400" dirty="0">
                <a:solidFill>
                  <a:srgbClr val="000000"/>
                </a:solidFill>
                <a:latin typeface="Arial"/>
                <a:cs typeface="Arial"/>
              </a:rPr>
              <a:t> </a:t>
            </a:r>
            <a:r>
              <a:rPr lang="en-US" sz="1400" dirty="0" err="1">
                <a:solidFill>
                  <a:srgbClr val="000000"/>
                </a:solidFill>
                <a:latin typeface="Arial"/>
                <a:cs typeface="Arial"/>
              </a:rPr>
              <a:t>đình</a:t>
            </a:r>
            <a:endParaRPr lang="en-US" sz="1400" dirty="0">
              <a:solidFill>
                <a:srgbClr val="000000"/>
              </a:solidFill>
              <a:latin typeface="Arial"/>
              <a:cs typeface="Arial"/>
            </a:endParaRPr>
          </a:p>
          <a:p>
            <a:r>
              <a:rPr lang="en-US" sz="1400" dirty="0" err="1">
                <a:solidFill>
                  <a:srgbClr val="000000"/>
                </a:solidFill>
                <a:latin typeface="Arial"/>
                <a:cs typeface="Arial"/>
              </a:rPr>
              <a:t>Biểu</a:t>
            </a:r>
            <a:r>
              <a:rPr lang="en-US" sz="1400" dirty="0">
                <a:solidFill>
                  <a:srgbClr val="000000"/>
                </a:solidFill>
                <a:latin typeface="Arial"/>
                <a:cs typeface="Arial"/>
              </a:rPr>
              <a:t> </a:t>
            </a:r>
            <a:r>
              <a:rPr lang="en-US" sz="1400" dirty="0" err="1">
                <a:solidFill>
                  <a:srgbClr val="000000"/>
                </a:solidFill>
                <a:latin typeface="Arial"/>
                <a:cs typeface="Arial"/>
              </a:rPr>
              <a:t>hiện</a:t>
            </a:r>
            <a:r>
              <a:rPr lang="en-US" sz="1400" dirty="0">
                <a:solidFill>
                  <a:srgbClr val="000000"/>
                </a:solidFill>
                <a:latin typeface="Arial"/>
                <a:cs typeface="Arial"/>
              </a:rPr>
              <a:t> </a:t>
            </a:r>
            <a:r>
              <a:rPr lang="en-US" sz="1400" dirty="0" err="1">
                <a:solidFill>
                  <a:srgbClr val="000000"/>
                </a:solidFill>
                <a:latin typeface="Arial"/>
                <a:cs typeface="Arial"/>
              </a:rPr>
              <a:t>lâm</a:t>
            </a:r>
            <a:r>
              <a:rPr lang="en-US" sz="1400" dirty="0">
                <a:solidFill>
                  <a:srgbClr val="000000"/>
                </a:solidFill>
                <a:latin typeface="Arial"/>
                <a:cs typeface="Arial"/>
              </a:rPr>
              <a:t> </a:t>
            </a:r>
            <a:r>
              <a:rPr lang="en-US" sz="1400" dirty="0" err="1">
                <a:solidFill>
                  <a:srgbClr val="000000"/>
                </a:solidFill>
                <a:latin typeface="Arial"/>
                <a:cs typeface="Arial"/>
              </a:rPr>
              <a:t>sàng</a:t>
            </a:r>
            <a:r>
              <a:rPr lang="en-US" sz="1400" dirty="0">
                <a:solidFill>
                  <a:srgbClr val="000000"/>
                </a:solidFill>
                <a:latin typeface="Arial"/>
                <a:cs typeface="Arial"/>
              </a:rPr>
              <a:t>:</a:t>
            </a:r>
          </a:p>
          <a:p>
            <a:r>
              <a:rPr lang="en-US" sz="1400" dirty="0">
                <a:solidFill>
                  <a:srgbClr val="000000"/>
                </a:solidFill>
                <a:latin typeface="Arial"/>
                <a:cs typeface="Arial"/>
              </a:rPr>
              <a:t>-</a:t>
            </a:r>
            <a:r>
              <a:rPr lang="en-US" sz="1400" dirty="0" err="1">
                <a:solidFill>
                  <a:srgbClr val="000000"/>
                </a:solidFill>
                <a:latin typeface="Arial"/>
                <a:cs typeface="Arial"/>
              </a:rPr>
              <a:t>suy</a:t>
            </a:r>
            <a:r>
              <a:rPr lang="en-US" sz="1400" dirty="0">
                <a:solidFill>
                  <a:srgbClr val="000000"/>
                </a:solidFill>
                <a:latin typeface="Arial"/>
                <a:cs typeface="Arial"/>
              </a:rPr>
              <a:t> </a:t>
            </a:r>
            <a:r>
              <a:rPr lang="en-US" sz="1400" dirty="0" err="1">
                <a:solidFill>
                  <a:srgbClr val="000000"/>
                </a:solidFill>
                <a:latin typeface="Arial"/>
                <a:cs typeface="Arial"/>
              </a:rPr>
              <a:t>gan</a:t>
            </a:r>
            <a:r>
              <a:rPr lang="en-US" sz="1400" dirty="0">
                <a:solidFill>
                  <a:srgbClr val="000000"/>
                </a:solidFill>
                <a:latin typeface="Arial"/>
                <a:cs typeface="Arial"/>
              </a:rPr>
              <a:t>, </a:t>
            </a:r>
            <a:r>
              <a:rPr lang="en-US" sz="1400" dirty="0" err="1">
                <a:solidFill>
                  <a:srgbClr val="000000"/>
                </a:solidFill>
                <a:latin typeface="Arial"/>
                <a:cs typeface="Arial"/>
              </a:rPr>
              <a:t>suy</a:t>
            </a:r>
            <a:r>
              <a:rPr lang="en-US" sz="1400" dirty="0">
                <a:solidFill>
                  <a:srgbClr val="000000"/>
                </a:solidFill>
                <a:latin typeface="Arial"/>
                <a:cs typeface="Arial"/>
              </a:rPr>
              <a:t> </a:t>
            </a:r>
            <a:r>
              <a:rPr lang="en-US" sz="1400" dirty="0" err="1">
                <a:solidFill>
                  <a:srgbClr val="000000"/>
                </a:solidFill>
                <a:latin typeface="Arial"/>
                <a:cs typeface="Arial"/>
              </a:rPr>
              <a:t>thận</a:t>
            </a:r>
            <a:endParaRPr lang="en-US" sz="1400" dirty="0">
              <a:solidFill>
                <a:srgbClr val="000000"/>
              </a:solidFill>
              <a:latin typeface="Arial"/>
              <a:cs typeface="Arial"/>
            </a:endParaRPr>
          </a:p>
          <a:p>
            <a:r>
              <a:rPr lang="en-US" sz="1400" dirty="0">
                <a:solidFill>
                  <a:srgbClr val="000000"/>
                </a:solidFill>
                <a:latin typeface="Arial"/>
                <a:cs typeface="Arial"/>
              </a:rPr>
              <a:t>-</a:t>
            </a:r>
            <a:r>
              <a:rPr lang="en-US" sz="1400" dirty="0" err="1">
                <a:solidFill>
                  <a:srgbClr val="000000"/>
                </a:solidFill>
                <a:latin typeface="Arial"/>
                <a:cs typeface="Arial"/>
              </a:rPr>
              <a:t>nhược</a:t>
            </a:r>
            <a:r>
              <a:rPr lang="en-US" sz="1400" dirty="0">
                <a:solidFill>
                  <a:srgbClr val="000000"/>
                </a:solidFill>
                <a:latin typeface="Arial"/>
                <a:cs typeface="Arial"/>
              </a:rPr>
              <a:t> </a:t>
            </a:r>
            <a:r>
              <a:rPr lang="en-US" sz="1400" dirty="0" err="1">
                <a:solidFill>
                  <a:srgbClr val="000000"/>
                </a:solidFill>
                <a:latin typeface="Arial"/>
                <a:cs typeface="Arial"/>
              </a:rPr>
              <a:t>cơ</a:t>
            </a:r>
            <a:endParaRPr lang="en-US" sz="1400" dirty="0">
              <a:solidFill>
                <a:srgbClr val="000000"/>
              </a:solidFill>
              <a:latin typeface="Arial"/>
              <a:cs typeface="Arial"/>
            </a:endParaRPr>
          </a:p>
          <a:p>
            <a:r>
              <a:rPr lang="en-US" sz="1400" dirty="0">
                <a:solidFill>
                  <a:srgbClr val="000000"/>
                </a:solidFill>
                <a:latin typeface="Arial"/>
                <a:cs typeface="Arial"/>
              </a:rPr>
              <a:t>-</a:t>
            </a:r>
            <a:r>
              <a:rPr lang="en-US" sz="1400" dirty="0" err="1">
                <a:solidFill>
                  <a:srgbClr val="000000"/>
                </a:solidFill>
                <a:latin typeface="Arial"/>
                <a:cs typeface="Arial"/>
              </a:rPr>
              <a:t>chỉ</a:t>
            </a:r>
            <a:r>
              <a:rPr lang="en-US" sz="1400" dirty="0">
                <a:solidFill>
                  <a:srgbClr val="000000"/>
                </a:solidFill>
                <a:latin typeface="Arial"/>
                <a:cs typeface="Arial"/>
              </a:rPr>
              <a:t> </a:t>
            </a:r>
            <a:r>
              <a:rPr lang="en-US" sz="1400" dirty="0" err="1">
                <a:solidFill>
                  <a:srgbClr val="000000"/>
                </a:solidFill>
                <a:latin typeface="Arial"/>
                <a:cs typeface="Arial"/>
              </a:rPr>
              <a:t>số</a:t>
            </a:r>
            <a:r>
              <a:rPr lang="en-US" sz="1400" dirty="0">
                <a:solidFill>
                  <a:srgbClr val="000000"/>
                </a:solidFill>
                <a:latin typeface="Arial"/>
                <a:cs typeface="Arial"/>
              </a:rPr>
              <a:t> </a:t>
            </a:r>
            <a:r>
              <a:rPr lang="en-US" sz="1400" dirty="0" err="1">
                <a:solidFill>
                  <a:srgbClr val="000000"/>
                </a:solidFill>
                <a:latin typeface="Arial"/>
                <a:cs typeface="Arial"/>
              </a:rPr>
              <a:t>sinh</a:t>
            </a:r>
            <a:r>
              <a:rPr lang="en-US" sz="1400" dirty="0">
                <a:solidFill>
                  <a:srgbClr val="000000"/>
                </a:solidFill>
                <a:latin typeface="Arial"/>
                <a:cs typeface="Arial"/>
              </a:rPr>
              <a:t> </a:t>
            </a:r>
            <a:r>
              <a:rPr lang="en-US" sz="1400" dirty="0" err="1">
                <a:solidFill>
                  <a:srgbClr val="000000"/>
                </a:solidFill>
                <a:latin typeface="Arial"/>
                <a:cs typeface="Arial"/>
              </a:rPr>
              <a:t>hoá</a:t>
            </a:r>
            <a:endParaRPr lang="en-US" sz="1400" dirty="0">
              <a:solidFill>
                <a:srgbClr val="000000"/>
              </a:solidFill>
              <a:latin typeface="Arial"/>
              <a:cs typeface="Arial"/>
            </a:endParaRPr>
          </a:p>
          <a:p>
            <a:r>
              <a:rPr lang="en-US" sz="1400" dirty="0">
                <a:solidFill>
                  <a:srgbClr val="000000"/>
                </a:solidFill>
                <a:latin typeface="Arial"/>
                <a:cs typeface="Arial"/>
              </a:rPr>
              <a:t>....</a:t>
            </a:r>
          </a:p>
        </p:txBody>
      </p:sp>
      <p:pic>
        <p:nvPicPr>
          <p:cNvPr id="26" name="Picture 25" descr="vector-silhouettes-man-woman-grey-260nw-139437653.jpg.jp2"/>
          <p:cNvPicPr>
            <a:picLocks noChangeAspect="1"/>
          </p:cNvPicPr>
          <p:nvPr/>
        </p:nvPicPr>
        <p:blipFill rotWithShape="1">
          <a:blip r:embed="rId3">
            <a:extLst>
              <a:ext uri="{28A0092B-C50C-407E-A947-70E740481C1C}">
                <a14:useLocalDpi xmlns:a14="http://schemas.microsoft.com/office/drawing/2010/main" val="0"/>
              </a:ext>
            </a:extLst>
          </a:blip>
          <a:srcRect l="8299" t="6391" r="9028" b="10038"/>
          <a:stretch/>
        </p:blipFill>
        <p:spPr>
          <a:xfrm>
            <a:off x="8248324" y="988388"/>
            <a:ext cx="1296735" cy="1411658"/>
          </a:xfrm>
          <a:prstGeom prst="rect">
            <a:avLst/>
          </a:prstGeom>
        </p:spPr>
      </p:pic>
      <p:pic>
        <p:nvPicPr>
          <p:cNvPr id="27" name="Picture 26"/>
          <p:cNvPicPr>
            <a:picLocks noChangeAspect="1"/>
          </p:cNvPicPr>
          <p:nvPr/>
        </p:nvPicPr>
        <p:blipFill>
          <a:blip r:embed="rId4"/>
          <a:stretch>
            <a:fillRect/>
          </a:stretch>
        </p:blipFill>
        <p:spPr>
          <a:xfrm>
            <a:off x="5200317" y="1202606"/>
            <a:ext cx="654663" cy="754105"/>
          </a:xfrm>
          <a:prstGeom prst="rect">
            <a:avLst/>
          </a:prstGeom>
        </p:spPr>
      </p:pic>
      <p:pic>
        <p:nvPicPr>
          <p:cNvPr id="28" name="Picture 27" descr="Buccal_swa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970" y="1380846"/>
            <a:ext cx="863364" cy="575864"/>
          </a:xfrm>
          <a:prstGeom prst="rect">
            <a:avLst/>
          </a:prstGeom>
        </p:spPr>
      </p:pic>
      <p:cxnSp>
        <p:nvCxnSpPr>
          <p:cNvPr id="34" name="Straight Arrow Connector 33"/>
          <p:cNvCxnSpPr/>
          <p:nvPr/>
        </p:nvCxnSpPr>
        <p:spPr>
          <a:xfrm flipH="1">
            <a:off x="7398085" y="1604211"/>
            <a:ext cx="751305" cy="0"/>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6108561" y="2154987"/>
            <a:ext cx="1" cy="564551"/>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692320" y="2515936"/>
            <a:ext cx="379656" cy="53472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4692320" y="4985747"/>
            <a:ext cx="342228" cy="1016674"/>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7839239" y="4695974"/>
            <a:ext cx="2481182" cy="797761"/>
            <a:chOff x="5620081" y="5419514"/>
            <a:chExt cx="2371561" cy="797761"/>
          </a:xfrm>
        </p:grpSpPr>
        <p:sp>
          <p:nvSpPr>
            <p:cNvPr id="42" name="Rounded Rectangle 41"/>
            <p:cNvSpPr/>
            <p:nvPr/>
          </p:nvSpPr>
          <p:spPr>
            <a:xfrm>
              <a:off x="5620081" y="5419514"/>
              <a:ext cx="1288716" cy="797760"/>
            </a:xfrm>
            <a:prstGeom prst="roundRect">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000000"/>
                  </a:solidFill>
                  <a:latin typeface="Arial"/>
                  <a:cs typeface="Arial"/>
                </a:rPr>
                <a:t>Chẩn</a:t>
              </a:r>
              <a:r>
                <a:rPr lang="en-US" sz="1600" dirty="0">
                  <a:solidFill>
                    <a:srgbClr val="000000"/>
                  </a:solidFill>
                  <a:latin typeface="Arial"/>
                  <a:cs typeface="Arial"/>
                </a:rPr>
                <a:t> </a:t>
              </a:r>
              <a:r>
                <a:rPr lang="en-US" sz="1600" dirty="0" err="1">
                  <a:solidFill>
                    <a:srgbClr val="000000"/>
                  </a:solidFill>
                  <a:latin typeface="Arial"/>
                  <a:cs typeface="Arial"/>
                </a:rPr>
                <a:t>đoán</a:t>
              </a:r>
              <a:r>
                <a:rPr lang="en-US" sz="1600" dirty="0">
                  <a:solidFill>
                    <a:srgbClr val="000000"/>
                  </a:solidFill>
                  <a:latin typeface="Arial"/>
                  <a:cs typeface="Arial"/>
                </a:rPr>
                <a:t> </a:t>
              </a:r>
            </a:p>
            <a:p>
              <a:pPr algn="ctr"/>
              <a:r>
                <a:rPr lang="en-US" sz="1600" dirty="0" err="1">
                  <a:solidFill>
                    <a:srgbClr val="000000"/>
                  </a:solidFill>
                  <a:latin typeface="Arial"/>
                  <a:cs typeface="Arial"/>
                </a:rPr>
                <a:t>phân</a:t>
              </a:r>
              <a:r>
                <a:rPr lang="en-US" sz="1600" dirty="0">
                  <a:solidFill>
                    <a:srgbClr val="000000"/>
                  </a:solidFill>
                  <a:latin typeface="Arial"/>
                  <a:cs typeface="Arial"/>
                </a:rPr>
                <a:t> </a:t>
              </a:r>
              <a:r>
                <a:rPr lang="en-US" sz="1600" dirty="0" err="1">
                  <a:solidFill>
                    <a:srgbClr val="000000"/>
                  </a:solidFill>
                  <a:latin typeface="Arial"/>
                  <a:cs typeface="Arial"/>
                </a:rPr>
                <a:t>tử</a:t>
              </a:r>
              <a:endParaRPr lang="en-US" sz="1600" dirty="0">
                <a:solidFill>
                  <a:srgbClr val="000000"/>
                </a:solidFill>
                <a:latin typeface="Arial"/>
                <a:cs typeface="Arial"/>
              </a:endParaRPr>
            </a:p>
          </p:txBody>
        </p:sp>
        <p:sp>
          <p:nvSpPr>
            <p:cNvPr id="43" name="Rounded Rectangle 42"/>
            <p:cNvSpPr/>
            <p:nvPr/>
          </p:nvSpPr>
          <p:spPr>
            <a:xfrm>
              <a:off x="6775117" y="5419514"/>
              <a:ext cx="1216525" cy="797761"/>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000000"/>
                  </a:solidFill>
                  <a:latin typeface="Arial"/>
                  <a:cs typeface="Arial"/>
                </a:rPr>
                <a:t>Chẩn</a:t>
              </a:r>
              <a:r>
                <a:rPr lang="en-US" sz="1600" dirty="0">
                  <a:solidFill>
                    <a:srgbClr val="000000"/>
                  </a:solidFill>
                  <a:latin typeface="Arial"/>
                  <a:cs typeface="Arial"/>
                </a:rPr>
                <a:t> </a:t>
              </a:r>
              <a:r>
                <a:rPr lang="en-US" sz="1600" dirty="0" err="1">
                  <a:solidFill>
                    <a:srgbClr val="000000"/>
                  </a:solidFill>
                  <a:latin typeface="Arial"/>
                  <a:cs typeface="Arial"/>
                </a:rPr>
                <a:t>đoán</a:t>
              </a:r>
              <a:r>
                <a:rPr lang="en-US" sz="1600" dirty="0">
                  <a:solidFill>
                    <a:srgbClr val="000000"/>
                  </a:solidFill>
                  <a:latin typeface="Arial"/>
                  <a:cs typeface="Arial"/>
                </a:rPr>
                <a:t> </a:t>
              </a:r>
            </a:p>
            <a:p>
              <a:r>
                <a:rPr lang="en-US" sz="1600" dirty="0" err="1">
                  <a:solidFill>
                    <a:srgbClr val="000000"/>
                  </a:solidFill>
                  <a:latin typeface="Arial"/>
                  <a:cs typeface="Arial"/>
                </a:rPr>
                <a:t>lâm</a:t>
              </a:r>
              <a:r>
                <a:rPr lang="en-US" sz="1600" dirty="0">
                  <a:solidFill>
                    <a:srgbClr val="000000"/>
                  </a:solidFill>
                  <a:latin typeface="Arial"/>
                  <a:cs typeface="Arial"/>
                </a:rPr>
                <a:t> </a:t>
              </a:r>
              <a:r>
                <a:rPr lang="en-US" sz="1600" dirty="0" err="1">
                  <a:solidFill>
                    <a:srgbClr val="000000"/>
                  </a:solidFill>
                  <a:latin typeface="Arial"/>
                  <a:cs typeface="Arial"/>
                </a:rPr>
                <a:t>sàng</a:t>
              </a:r>
              <a:endParaRPr lang="en-US" sz="1600" dirty="0">
                <a:solidFill>
                  <a:srgbClr val="000000"/>
                </a:solidFill>
                <a:latin typeface="Arial"/>
                <a:cs typeface="Arial"/>
              </a:endParaRPr>
            </a:p>
          </p:txBody>
        </p:sp>
      </p:grpSp>
      <p:cxnSp>
        <p:nvCxnSpPr>
          <p:cNvPr id="46" name="Straight Arrow Connector 45"/>
          <p:cNvCxnSpPr/>
          <p:nvPr/>
        </p:nvCxnSpPr>
        <p:spPr>
          <a:xfrm>
            <a:off x="9335698" y="4277905"/>
            <a:ext cx="1" cy="405796"/>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232313" y="4965013"/>
            <a:ext cx="606926" cy="0"/>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9084287" y="5498482"/>
            <a:ext cx="1" cy="405796"/>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a:xfrm>
            <a:off x="8265089" y="5904276"/>
            <a:ext cx="1618623" cy="443831"/>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rgbClr val="FF0000"/>
                </a:solidFill>
                <a:latin typeface="Arial"/>
                <a:cs typeface="Arial"/>
              </a:rPr>
              <a:t>Phác</a:t>
            </a:r>
            <a:r>
              <a:rPr lang="en-US" b="1" dirty="0">
                <a:solidFill>
                  <a:srgbClr val="FF0000"/>
                </a:solidFill>
                <a:latin typeface="Arial"/>
                <a:cs typeface="Arial"/>
              </a:rPr>
              <a:t> </a:t>
            </a:r>
            <a:r>
              <a:rPr lang="en-US" b="1" dirty="0" err="1">
                <a:solidFill>
                  <a:srgbClr val="FF0000"/>
                </a:solidFill>
                <a:latin typeface="Arial"/>
                <a:cs typeface="Arial"/>
              </a:rPr>
              <a:t>đồ</a:t>
            </a:r>
            <a:endParaRPr lang="en-US" b="1" dirty="0">
              <a:solidFill>
                <a:srgbClr val="FF0000"/>
              </a:solidFill>
              <a:latin typeface="Arial"/>
              <a:cs typeface="Arial"/>
            </a:endParaRPr>
          </a:p>
        </p:txBody>
      </p:sp>
      <p:sp>
        <p:nvSpPr>
          <p:cNvPr id="54" name="TextBox 26"/>
          <p:cNvSpPr txBox="1">
            <a:spLocks noChangeArrowheads="1"/>
          </p:cNvSpPr>
          <p:nvPr/>
        </p:nvSpPr>
        <p:spPr bwMode="auto">
          <a:xfrm>
            <a:off x="3712657" y="6422474"/>
            <a:ext cx="39999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dirty="0">
                <a:latin typeface="Arial "/>
              </a:rPr>
              <a:t>Wright et. al. </a:t>
            </a:r>
            <a:r>
              <a:rPr lang="en-US" altLang="en-US" sz="1400" i="1" dirty="0">
                <a:latin typeface="Arial "/>
              </a:rPr>
              <a:t>Nat Rev Genet., </a:t>
            </a:r>
            <a:r>
              <a:rPr lang="en-US" altLang="en-US" sz="1400" dirty="0">
                <a:latin typeface="Arial "/>
              </a:rPr>
              <a:t>2018</a:t>
            </a:r>
            <a:endParaRPr lang="en-US" altLang="en-US" sz="1400" dirty="0">
              <a:solidFill>
                <a:srgbClr val="FF0000"/>
              </a:solidFill>
              <a:latin typeface="Arial "/>
            </a:endParaRPr>
          </a:p>
        </p:txBody>
      </p:sp>
      <p:sp>
        <p:nvSpPr>
          <p:cNvPr id="41" name="Title 1"/>
          <p:cNvSpPr txBox="1">
            <a:spLocks/>
          </p:cNvSpPr>
          <p:nvPr/>
        </p:nvSpPr>
        <p:spPr>
          <a:xfrm>
            <a:off x="1356529" y="58927"/>
            <a:ext cx="1061105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a:r>
              <a:rPr lang="en-US" sz="3200" b="1" dirty="0">
                <a:solidFill>
                  <a:srgbClr val="0070C0"/>
                </a:solidFill>
              </a:rPr>
              <a:t>VAI TRÒ QUAN TRỌNG CỦA THÔNG TIN LÂM SÀNG</a:t>
            </a:r>
          </a:p>
        </p:txBody>
      </p:sp>
    </p:spTree>
    <p:extLst>
      <p:ext uri="{BB962C8B-B14F-4D97-AF65-F5344CB8AC3E}">
        <p14:creationId xmlns:p14="http://schemas.microsoft.com/office/powerpoint/2010/main" val="128376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701963" y="50482"/>
            <a:ext cx="8229600" cy="1143000"/>
          </a:xfrm>
        </p:spPr>
        <p:txBody>
          <a:bodyPr>
            <a:normAutofit/>
          </a:bodyPr>
          <a:lstStyle/>
          <a:p>
            <a:pPr algn="ctr"/>
            <a:r>
              <a:rPr lang="vi-VN" sz="3600" b="1" dirty="0">
                <a:solidFill>
                  <a:srgbClr val="0070C0"/>
                </a:solidFill>
                <a:latin typeface="Calibri" charset="0"/>
                <a:ea typeface="MS PGothic" charset="0"/>
              </a:rPr>
              <a:t>ACMG</a:t>
            </a:r>
            <a:r>
              <a:rPr lang="en-US" sz="3600" b="1" dirty="0">
                <a:solidFill>
                  <a:srgbClr val="0070C0"/>
                </a:solidFill>
                <a:latin typeface="Calibri" charset="0"/>
                <a:ea typeface="MS PGothic" charset="0"/>
              </a:rPr>
              <a:t>: 5 NHÓM ĐỘT BIẾN KHÁC NHAU</a:t>
            </a:r>
          </a:p>
        </p:txBody>
      </p:sp>
      <p:grpSp>
        <p:nvGrpSpPr>
          <p:cNvPr id="3" name="Group 2">
            <a:extLst>
              <a:ext uri="{FF2B5EF4-FFF2-40B4-BE49-F238E27FC236}">
                <a16:creationId xmlns:a16="http://schemas.microsoft.com/office/drawing/2014/main" id="{436E4677-1B75-C36A-A7BC-A6C40700D97A}"/>
              </a:ext>
            </a:extLst>
          </p:cNvPr>
          <p:cNvGrpSpPr/>
          <p:nvPr/>
        </p:nvGrpSpPr>
        <p:grpSpPr>
          <a:xfrm>
            <a:off x="731095" y="1161065"/>
            <a:ext cx="10729810" cy="5499977"/>
            <a:chOff x="1644491" y="1328248"/>
            <a:chExt cx="8702834" cy="4099399"/>
          </a:xfrm>
        </p:grpSpPr>
        <p:sp>
          <p:nvSpPr>
            <p:cNvPr id="25602" name="TextBox 5"/>
            <p:cNvSpPr txBox="1">
              <a:spLocks noChangeArrowheads="1"/>
            </p:cNvSpPr>
            <p:nvPr/>
          </p:nvSpPr>
          <p:spPr bwMode="auto">
            <a:xfrm>
              <a:off x="1704975" y="1328248"/>
              <a:ext cx="2489200" cy="584200"/>
            </a:xfrm>
            <a:prstGeom prst="rect">
              <a:avLst/>
            </a:prstGeom>
            <a:solidFill>
              <a:srgbClr val="FF0000"/>
            </a:solidFill>
            <a:ln w="22225">
              <a:solidFill>
                <a:schemeClr val="tx1"/>
              </a:solidFill>
              <a:miter lim="800000"/>
              <a:headEnd/>
              <a:tailEnd/>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a:r>
                <a:rPr lang="en-US" sz="1600" dirty="0" err="1">
                  <a:solidFill>
                    <a:prstClr val="white"/>
                  </a:solidFill>
                  <a:latin typeface="Times New Roman" charset="0"/>
                  <a:cs typeface="Times New Roman" charset="0"/>
                </a:rPr>
                <a:t>Đột</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biến</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gây</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bệnh</a:t>
              </a:r>
              <a:r>
                <a:rPr lang="en-US" sz="1600" dirty="0">
                  <a:solidFill>
                    <a:prstClr val="white"/>
                  </a:solidFill>
                  <a:latin typeface="Times New Roman" charset="0"/>
                  <a:cs typeface="Times New Roman" charset="0"/>
                </a:rPr>
                <a:t> </a:t>
              </a:r>
            </a:p>
            <a:p>
              <a:pPr algn="ctr" defTabSz="457200"/>
              <a:r>
                <a:rPr lang="en-US" sz="1600" dirty="0">
                  <a:solidFill>
                    <a:prstClr val="white"/>
                  </a:solidFill>
                  <a:latin typeface="Times New Roman" charset="0"/>
                  <a:cs typeface="Times New Roman" charset="0"/>
                </a:rPr>
                <a:t>(Pathogenic variants)</a:t>
              </a:r>
            </a:p>
          </p:txBody>
        </p:sp>
        <p:sp>
          <p:nvSpPr>
            <p:cNvPr id="25603" name="TextBox 7"/>
            <p:cNvSpPr txBox="1">
              <a:spLocks noChangeArrowheads="1"/>
            </p:cNvSpPr>
            <p:nvPr/>
          </p:nvSpPr>
          <p:spPr bwMode="auto">
            <a:xfrm>
              <a:off x="1644491" y="2995452"/>
              <a:ext cx="2720975" cy="554038"/>
            </a:xfrm>
            <a:prstGeom prst="rect">
              <a:avLst/>
            </a:prstGeom>
            <a:solidFill>
              <a:srgbClr val="FFFF00"/>
            </a:solidFill>
            <a:ln w="22225">
              <a:solidFill>
                <a:schemeClr val="tx1"/>
              </a:solidFill>
              <a:miter lim="800000"/>
              <a:headEnd/>
              <a:tailEnd/>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a:r>
                <a:rPr lang="en-US" sz="1600" dirty="0" err="1">
                  <a:solidFill>
                    <a:prstClr val="black"/>
                  </a:solidFill>
                  <a:latin typeface="Times New Roman" charset="0"/>
                  <a:cs typeface="Times New Roman" charset="0"/>
                </a:rPr>
                <a:t>Đột</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biến</a:t>
              </a:r>
              <a:r>
                <a:rPr lang="en-US" sz="1600" dirty="0">
                  <a:solidFill>
                    <a:prstClr val="black"/>
                  </a:solidFill>
                  <a:latin typeface="Times New Roman" charset="0"/>
                  <a:cs typeface="Times New Roman" charset="0"/>
                </a:rPr>
                <a:t> </a:t>
              </a:r>
              <a:r>
                <a:rPr lang="vi-VN" sz="1600" dirty="0">
                  <a:solidFill>
                    <a:prstClr val="black"/>
                  </a:solidFill>
                  <a:latin typeface="Times New Roman" charset="0"/>
                  <a:cs typeface="Times New Roman" charset="0"/>
                </a:rPr>
                <a:t>chưa</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rõ</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chức</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năng</a:t>
              </a:r>
              <a:r>
                <a:rPr lang="en-US" sz="1600" dirty="0">
                  <a:solidFill>
                    <a:prstClr val="black"/>
                  </a:solidFill>
                  <a:latin typeface="Times New Roman" charset="0"/>
                  <a:cs typeface="Times New Roman" charset="0"/>
                </a:rPr>
                <a:t> </a:t>
              </a:r>
              <a:r>
                <a:rPr lang="en-US" sz="1400" dirty="0">
                  <a:solidFill>
                    <a:prstClr val="black"/>
                  </a:solidFill>
                  <a:latin typeface="Times New Roman" charset="0"/>
                  <a:cs typeface="Times New Roman" charset="0"/>
                </a:rPr>
                <a:t>(Variants of uncertain significance)</a:t>
              </a:r>
            </a:p>
          </p:txBody>
        </p:sp>
        <p:sp>
          <p:nvSpPr>
            <p:cNvPr id="25604" name="TextBox 8"/>
            <p:cNvSpPr txBox="1">
              <a:spLocks noChangeArrowheads="1"/>
            </p:cNvSpPr>
            <p:nvPr/>
          </p:nvSpPr>
          <p:spPr bwMode="auto">
            <a:xfrm>
              <a:off x="1813559" y="4843447"/>
              <a:ext cx="2382838" cy="584200"/>
            </a:xfrm>
            <a:prstGeom prst="rect">
              <a:avLst/>
            </a:prstGeom>
            <a:solidFill>
              <a:srgbClr val="92D050"/>
            </a:solidFill>
            <a:ln w="22225">
              <a:solidFill>
                <a:schemeClr val="tx1"/>
              </a:solidFill>
              <a:miter lim="800000"/>
              <a:headEnd/>
              <a:tailEnd/>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a:r>
                <a:rPr lang="en-US" sz="1600" dirty="0" err="1">
                  <a:solidFill>
                    <a:prstClr val="black"/>
                  </a:solidFill>
                  <a:latin typeface="Times New Roman" charset="0"/>
                  <a:cs typeface="Times New Roman" charset="0"/>
                </a:rPr>
                <a:t>Đột</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biến</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lành</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tính</a:t>
              </a:r>
              <a:r>
                <a:rPr lang="en-US" sz="1600" dirty="0">
                  <a:solidFill>
                    <a:prstClr val="black"/>
                  </a:solidFill>
                  <a:latin typeface="Times New Roman" charset="0"/>
                  <a:cs typeface="Times New Roman" charset="0"/>
                </a:rPr>
                <a:t> </a:t>
              </a:r>
            </a:p>
            <a:p>
              <a:pPr algn="ctr" defTabSz="457200"/>
              <a:r>
                <a:rPr lang="en-US" sz="1600" dirty="0">
                  <a:solidFill>
                    <a:prstClr val="black"/>
                  </a:solidFill>
                  <a:latin typeface="Times New Roman" charset="0"/>
                  <a:cs typeface="Times New Roman" charset="0"/>
                </a:rPr>
                <a:t>(Benign variants)</a:t>
              </a:r>
            </a:p>
          </p:txBody>
        </p:sp>
        <p:sp>
          <p:nvSpPr>
            <p:cNvPr id="25605" name="TextBox 5"/>
            <p:cNvSpPr txBox="1">
              <a:spLocks noChangeArrowheads="1"/>
            </p:cNvSpPr>
            <p:nvPr/>
          </p:nvSpPr>
          <p:spPr bwMode="auto">
            <a:xfrm>
              <a:off x="1704975" y="2154891"/>
              <a:ext cx="2489200" cy="584200"/>
            </a:xfrm>
            <a:prstGeom prst="rect">
              <a:avLst/>
            </a:prstGeom>
            <a:solidFill>
              <a:srgbClr val="FF6600"/>
            </a:solidFill>
            <a:ln w="22225">
              <a:solidFill>
                <a:schemeClr val="tx1"/>
              </a:solidFill>
              <a:miter lim="800000"/>
              <a:headEnd/>
              <a:tailEnd/>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a:r>
                <a:rPr lang="en-US" sz="1600" dirty="0" err="1">
                  <a:solidFill>
                    <a:prstClr val="white"/>
                  </a:solidFill>
                  <a:latin typeface="Times New Roman" charset="0"/>
                  <a:cs typeface="Times New Roman" charset="0"/>
                </a:rPr>
                <a:t>Đột</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biến</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có</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thể</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gây</a:t>
              </a:r>
              <a:r>
                <a:rPr lang="en-US" sz="1600" dirty="0">
                  <a:solidFill>
                    <a:prstClr val="white"/>
                  </a:solidFill>
                  <a:latin typeface="Times New Roman" charset="0"/>
                  <a:cs typeface="Times New Roman" charset="0"/>
                </a:rPr>
                <a:t> </a:t>
              </a:r>
              <a:r>
                <a:rPr lang="en-US" sz="1600" dirty="0" err="1">
                  <a:solidFill>
                    <a:prstClr val="white"/>
                  </a:solidFill>
                  <a:latin typeface="Times New Roman" charset="0"/>
                  <a:cs typeface="Times New Roman" charset="0"/>
                </a:rPr>
                <a:t>bệnh</a:t>
              </a:r>
              <a:r>
                <a:rPr lang="en-US" sz="1600" dirty="0">
                  <a:solidFill>
                    <a:prstClr val="white"/>
                  </a:solidFill>
                  <a:latin typeface="Times New Roman" charset="0"/>
                  <a:cs typeface="Times New Roman" charset="0"/>
                </a:rPr>
                <a:t> </a:t>
              </a:r>
            </a:p>
            <a:p>
              <a:pPr algn="ctr" defTabSz="457200"/>
              <a:r>
                <a:rPr lang="en-US" sz="1600" dirty="0">
                  <a:solidFill>
                    <a:prstClr val="white"/>
                  </a:solidFill>
                  <a:latin typeface="Times New Roman" charset="0"/>
                  <a:cs typeface="Times New Roman" charset="0"/>
                </a:rPr>
                <a:t>(Likely Pathogenic)</a:t>
              </a:r>
            </a:p>
          </p:txBody>
        </p:sp>
        <p:sp>
          <p:nvSpPr>
            <p:cNvPr id="25" name="TextBox 8"/>
            <p:cNvSpPr txBox="1">
              <a:spLocks noChangeArrowheads="1"/>
            </p:cNvSpPr>
            <p:nvPr/>
          </p:nvSpPr>
          <p:spPr bwMode="auto">
            <a:xfrm>
              <a:off x="1811337" y="3872445"/>
              <a:ext cx="2382838" cy="584200"/>
            </a:xfrm>
            <a:prstGeom prst="rect">
              <a:avLst/>
            </a:prstGeom>
            <a:solidFill>
              <a:schemeClr val="accent3">
                <a:lumMod val="60000"/>
                <a:lumOff val="40000"/>
              </a:schemeClr>
            </a:solidFill>
            <a:ln w="22225">
              <a:solidFill>
                <a:schemeClr val="tx1"/>
              </a:solidFill>
              <a:miter lim="800000"/>
              <a:headEnd/>
              <a:tailEnd/>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a:defRPr/>
              </a:pPr>
              <a:r>
                <a:rPr lang="en-US" sz="1600" dirty="0" err="1">
                  <a:solidFill>
                    <a:prstClr val="black"/>
                  </a:solidFill>
                  <a:latin typeface="Times New Roman" charset="0"/>
                  <a:cs typeface="Times New Roman" charset="0"/>
                </a:rPr>
                <a:t>Đột</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biến</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có</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thể</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lành</a:t>
              </a:r>
              <a:r>
                <a:rPr lang="en-US" sz="1600" dirty="0">
                  <a:solidFill>
                    <a:prstClr val="black"/>
                  </a:solidFill>
                  <a:latin typeface="Times New Roman" charset="0"/>
                  <a:cs typeface="Times New Roman" charset="0"/>
                </a:rPr>
                <a:t> </a:t>
              </a:r>
              <a:r>
                <a:rPr lang="en-US" sz="1600" dirty="0" err="1">
                  <a:solidFill>
                    <a:prstClr val="black"/>
                  </a:solidFill>
                  <a:latin typeface="Times New Roman" charset="0"/>
                  <a:cs typeface="Times New Roman" charset="0"/>
                </a:rPr>
                <a:t>tính</a:t>
              </a:r>
              <a:r>
                <a:rPr lang="en-US" sz="1600" dirty="0">
                  <a:solidFill>
                    <a:prstClr val="black"/>
                  </a:solidFill>
                  <a:latin typeface="Times New Roman" charset="0"/>
                  <a:cs typeface="Times New Roman" charset="0"/>
                </a:rPr>
                <a:t> </a:t>
              </a:r>
            </a:p>
            <a:p>
              <a:pPr algn="ctr" defTabSz="457200">
                <a:defRPr/>
              </a:pPr>
              <a:r>
                <a:rPr lang="en-US" sz="1600" dirty="0">
                  <a:solidFill>
                    <a:prstClr val="black"/>
                  </a:solidFill>
                  <a:latin typeface="Times New Roman" charset="0"/>
                  <a:cs typeface="Times New Roman" charset="0"/>
                </a:rPr>
                <a:t>(Likely Benign)</a:t>
              </a:r>
            </a:p>
          </p:txBody>
        </p:sp>
        <p:sp>
          <p:nvSpPr>
            <p:cNvPr id="25607" name="TextBox 8"/>
            <p:cNvSpPr txBox="1">
              <a:spLocks noChangeArrowheads="1"/>
            </p:cNvSpPr>
            <p:nvPr/>
          </p:nvSpPr>
          <p:spPr bwMode="auto">
            <a:xfrm>
              <a:off x="4989514" y="1419653"/>
              <a:ext cx="5357811" cy="32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457200"/>
              <a:r>
                <a:rPr lang="en-US" sz="2200" dirty="0" err="1">
                  <a:solidFill>
                    <a:prstClr val="black"/>
                  </a:solidFill>
                  <a:latin typeface="Times New Roman" charset="0"/>
                  <a:cs typeface="Times New Roman" charset="0"/>
                </a:rPr>
                <a:t>Liên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quan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trực</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tiếp</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đến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bệnh</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sinh</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chú</a:t>
              </a:r>
              <a:r>
                <a:rPr lang="en-US" sz="2200" dirty="0">
                  <a:solidFill>
                    <a:prstClr val="black"/>
                  </a:solidFill>
                  <a:latin typeface="Times New Roman" charset="0"/>
                  <a:cs typeface="Times New Roman" charset="0"/>
                </a:rPr>
                <a:t> ý </a:t>
              </a:r>
              <a:r>
                <a:rPr lang="en-US" sz="2200" dirty="0" err="1">
                  <a:solidFill>
                    <a:prstClr val="black"/>
                  </a:solidFill>
                  <a:latin typeface="Times New Roman" charset="0"/>
                  <a:cs typeface="Times New Roman" charset="0"/>
                </a:rPr>
                <a:t>kiểu</a:t>
              </a:r>
              <a:r>
                <a:rPr lang="en-US" sz="2200" dirty="0">
                  <a:solidFill>
                    <a:prstClr val="black"/>
                  </a:solidFill>
                  <a:latin typeface="Times New Roman" charset="0"/>
                  <a:cs typeface="Times New Roman" charset="0"/>
                </a:rPr>
                <a:t> di </a:t>
              </a:r>
              <a:r>
                <a:rPr lang="en-US" sz="2200" dirty="0" err="1">
                  <a:solidFill>
                    <a:prstClr val="black"/>
                  </a:solidFill>
                  <a:latin typeface="Times New Roman" charset="0"/>
                  <a:cs typeface="Times New Roman" charset="0"/>
                </a:rPr>
                <a:t>truyền</a:t>
              </a:r>
              <a:endParaRPr lang="en-US" sz="2200" dirty="0">
                <a:solidFill>
                  <a:prstClr val="black"/>
                </a:solidFill>
                <a:latin typeface="Times New Roman" charset="0"/>
                <a:cs typeface="Times New Roman" charset="0"/>
              </a:endParaRPr>
            </a:p>
          </p:txBody>
        </p:sp>
        <p:sp>
          <p:nvSpPr>
            <p:cNvPr id="25608" name="TextBox 8"/>
            <p:cNvSpPr txBox="1">
              <a:spLocks noChangeArrowheads="1"/>
            </p:cNvSpPr>
            <p:nvPr/>
          </p:nvSpPr>
          <p:spPr bwMode="auto">
            <a:xfrm>
              <a:off x="4989514" y="2179836"/>
              <a:ext cx="5221287" cy="32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457200"/>
              <a:r>
                <a:rPr lang="en-US" sz="2200" dirty="0" err="1">
                  <a:solidFill>
                    <a:prstClr val="black"/>
                  </a:solidFill>
                  <a:latin typeface="Times New Roman" charset="0"/>
                  <a:cs typeface="Times New Roman" charset="0"/>
                </a:rPr>
                <a:t>Nhiều</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khả</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năng</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liên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quan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trực</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tiếp</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đến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bệnh</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sinh</a:t>
              </a:r>
              <a:endParaRPr lang="en-US" sz="2200" dirty="0">
                <a:solidFill>
                  <a:prstClr val="black"/>
                </a:solidFill>
                <a:latin typeface="Times New Roman" charset="0"/>
                <a:cs typeface="Times New Roman" charset="0"/>
              </a:endParaRPr>
            </a:p>
          </p:txBody>
        </p:sp>
        <p:sp>
          <p:nvSpPr>
            <p:cNvPr id="25609" name="TextBox 8"/>
            <p:cNvSpPr txBox="1">
              <a:spLocks noChangeArrowheads="1"/>
            </p:cNvSpPr>
            <p:nvPr/>
          </p:nvSpPr>
          <p:spPr bwMode="auto">
            <a:xfrm>
              <a:off x="5126038" y="3074484"/>
              <a:ext cx="5221287" cy="32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457200"/>
              <a:r>
                <a:rPr lang="en-US" sz="2200" dirty="0" err="1">
                  <a:solidFill>
                    <a:prstClr val="black"/>
                  </a:solidFill>
                  <a:latin typeface="Times New Roman" charset="0"/>
                  <a:cs typeface="Times New Roman" charset="0"/>
                </a:rPr>
                <a:t>Chưa</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đủ</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thông</a:t>
              </a:r>
              <a:r>
                <a:rPr lang="en-US" sz="2200" dirty="0">
                  <a:solidFill>
                    <a:prstClr val="black"/>
                  </a:solidFill>
                  <a:latin typeface="Times New Roman" charset="0"/>
                  <a:cs typeface="Times New Roman" charset="0"/>
                </a:rPr>
                <a:t> tin </a:t>
              </a:r>
              <a:r>
                <a:rPr lang="en-US" sz="2200" dirty="0" err="1">
                  <a:solidFill>
                    <a:prstClr val="black"/>
                  </a:solidFill>
                  <a:latin typeface="Times New Roman" charset="0"/>
                  <a:cs typeface="Times New Roman" charset="0"/>
                </a:rPr>
                <a:t>về</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mức</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độ</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liên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quan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đến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bệnh</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sinh</a:t>
              </a:r>
              <a:endParaRPr lang="en-US" sz="2200" dirty="0">
                <a:solidFill>
                  <a:prstClr val="black"/>
                </a:solidFill>
                <a:latin typeface="Times New Roman" charset="0"/>
                <a:cs typeface="Times New Roman" charset="0"/>
              </a:endParaRPr>
            </a:p>
          </p:txBody>
        </p:sp>
        <p:sp>
          <p:nvSpPr>
            <p:cNvPr id="25610" name="TextBox 8"/>
            <p:cNvSpPr txBox="1">
              <a:spLocks noChangeArrowheads="1"/>
            </p:cNvSpPr>
            <p:nvPr/>
          </p:nvSpPr>
          <p:spPr bwMode="auto">
            <a:xfrm>
              <a:off x="4984750" y="3980395"/>
              <a:ext cx="5084762" cy="32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457200"/>
              <a:r>
                <a:rPr lang="en-US" sz="2200" dirty="0" err="1">
                  <a:solidFill>
                    <a:prstClr val="black"/>
                  </a:solidFill>
                  <a:latin typeface="Times New Roman" charset="0"/>
                  <a:cs typeface="Times New Roman" charset="0"/>
                </a:rPr>
                <a:t>Nhiều</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khả</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năng</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không</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liên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quan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đến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bệnh</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sinh</a:t>
              </a:r>
              <a:endParaRPr lang="en-US" sz="2200" dirty="0">
                <a:solidFill>
                  <a:prstClr val="black"/>
                </a:solidFill>
                <a:latin typeface="Times New Roman" charset="0"/>
                <a:cs typeface="Times New Roman" charset="0"/>
              </a:endParaRPr>
            </a:p>
          </p:txBody>
        </p:sp>
        <p:sp>
          <p:nvSpPr>
            <p:cNvPr id="25611" name="TextBox 8"/>
            <p:cNvSpPr txBox="1">
              <a:spLocks noChangeArrowheads="1"/>
            </p:cNvSpPr>
            <p:nvPr/>
          </p:nvSpPr>
          <p:spPr bwMode="auto">
            <a:xfrm>
              <a:off x="5258118" y="4968336"/>
              <a:ext cx="3905250" cy="32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457200"/>
              <a:r>
                <a:rPr lang="en-US" sz="2200" dirty="0" err="1">
                  <a:solidFill>
                    <a:prstClr val="black"/>
                  </a:solidFill>
                  <a:latin typeface="Times New Roman" charset="0"/>
                  <a:cs typeface="Times New Roman" charset="0"/>
                </a:rPr>
                <a:t>Không</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liên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quan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đến</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bệnh</a:t>
              </a:r>
              <a:r>
                <a:rPr lang="en-US" sz="2200" dirty="0">
                  <a:solidFill>
                    <a:prstClr val="black"/>
                  </a:solidFill>
                  <a:latin typeface="Times New Roman" charset="0"/>
                  <a:cs typeface="Times New Roman" charset="0"/>
                </a:rPr>
                <a:t> </a:t>
              </a:r>
              <a:r>
                <a:rPr lang="en-US" sz="2200" dirty="0" err="1">
                  <a:solidFill>
                    <a:prstClr val="black"/>
                  </a:solidFill>
                  <a:latin typeface="Times New Roman" charset="0"/>
                  <a:cs typeface="Times New Roman" charset="0"/>
                </a:rPr>
                <a:t>sinh</a:t>
              </a:r>
              <a:endParaRPr lang="en-US" sz="2200" dirty="0">
                <a:solidFill>
                  <a:prstClr val="black"/>
                </a:solidFill>
                <a:latin typeface="Times New Roman" charset="0"/>
                <a:cs typeface="Times New Roman"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92" y="185068"/>
            <a:ext cx="1638721" cy="61787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7785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6" name="Main graphic"/>
          <p:cNvPicPr/>
          <p:nvPr/>
        </p:nvPicPr>
        <p:blipFill>
          <a:blip r:embed="rId3"/>
          <a:stretch/>
        </p:blipFill>
        <p:spPr>
          <a:xfrm>
            <a:off x="461019" y="844563"/>
            <a:ext cx="6645128" cy="5492932"/>
          </a:xfrm>
          <a:prstGeom prst="rect">
            <a:avLst/>
          </a:prstGeom>
          <a:ln>
            <a:noFill/>
          </a:ln>
        </p:spPr>
      </p:pic>
      <p:pic>
        <p:nvPicPr>
          <p:cNvPr id="37" name="logo"/>
          <p:cNvPicPr/>
          <p:nvPr/>
        </p:nvPicPr>
        <p:blipFill>
          <a:blip r:embed="rId4"/>
          <a:stretch/>
        </p:blipFill>
        <p:spPr>
          <a:xfrm>
            <a:off x="562949" y="6417882"/>
            <a:ext cx="360576" cy="344658"/>
          </a:xfrm>
          <a:prstGeom prst="rect">
            <a:avLst/>
          </a:prstGeom>
          <a:ln>
            <a:noFill/>
          </a:ln>
        </p:spPr>
      </p:pic>
      <p:sp>
        <p:nvSpPr>
          <p:cNvPr id="38" name="TextShape 1"/>
          <p:cNvSpPr txBox="1"/>
          <p:nvPr/>
        </p:nvSpPr>
        <p:spPr>
          <a:xfrm>
            <a:off x="923525" y="6417882"/>
            <a:ext cx="5860264" cy="344658"/>
          </a:xfrm>
          <a:prstGeom prst="rect">
            <a:avLst/>
          </a:prstGeom>
          <a:noFill/>
          <a:ln>
            <a:noFill/>
          </a:ln>
        </p:spPr>
        <p:txBody>
          <a:bodyPr lIns="36000" tIns="46800" rIns="36000" bIns="46800" anchor="b" anchorCtr="1"/>
          <a:lstStyle/>
          <a:p>
            <a:r>
              <a:rPr lang="en-US" sz="800" spc="-1" dirty="0">
                <a:solidFill>
                  <a:schemeClr val="bg1"/>
                </a:solidFill>
                <a:latin typeface="Arial"/>
              </a:rPr>
              <a:t>Kiran </a:t>
            </a:r>
            <a:r>
              <a:rPr lang="en-US" sz="800" spc="-1" dirty="0" err="1">
                <a:solidFill>
                  <a:schemeClr val="bg1"/>
                </a:solidFill>
                <a:latin typeface="Arial"/>
              </a:rPr>
              <a:t>Musunuru</a:t>
            </a:r>
            <a:r>
              <a:rPr lang="en-US" sz="800" spc="-1" dirty="0">
                <a:solidFill>
                  <a:schemeClr val="bg1"/>
                </a:solidFill>
                <a:latin typeface="Arial"/>
              </a:rPr>
              <a:t>. Circulation: Genomic and Precision Medicine. Genetic Testing for Inherited Cardiovascular Diseases: A Scientific Statement From the American Heart Association, Volume: 13, Issue: 4, DOI: (10.1161/HCG.0000000000000067) </a:t>
            </a:r>
          </a:p>
        </p:txBody>
      </p:sp>
      <p:sp>
        <p:nvSpPr>
          <p:cNvPr id="39" name="TextShape 2"/>
          <p:cNvSpPr txBox="1"/>
          <p:nvPr/>
        </p:nvSpPr>
        <p:spPr>
          <a:xfrm>
            <a:off x="8807734" y="5486400"/>
            <a:ext cx="3846240" cy="1371600"/>
          </a:xfrm>
          <a:prstGeom prst="rect">
            <a:avLst/>
          </a:prstGeom>
          <a:noFill/>
          <a:ln>
            <a:noFill/>
          </a:ln>
        </p:spPr>
        <p:txBody>
          <a:bodyPr lIns="36000" tIns="46800" rIns="36000" bIns="46800" anchor="b" anchorCtr="1"/>
          <a:lstStyle/>
          <a:p>
            <a:r>
              <a:rPr lang="en-US" sz="1000" spc="-1" dirty="0">
                <a:solidFill>
                  <a:schemeClr val="bg1"/>
                </a:solidFill>
                <a:latin typeface="Arial"/>
              </a:rPr>
              <a:t>© 2020 American Heart Association, Inc.</a:t>
            </a:r>
          </a:p>
        </p:txBody>
      </p:sp>
      <p:sp>
        <p:nvSpPr>
          <p:cNvPr id="2" name="Title 1">
            <a:extLst>
              <a:ext uri="{FF2B5EF4-FFF2-40B4-BE49-F238E27FC236}">
                <a16:creationId xmlns:a16="http://schemas.microsoft.com/office/drawing/2014/main" id="{601471AC-FC4B-9564-6099-CA764671B4C4}"/>
              </a:ext>
            </a:extLst>
          </p:cNvPr>
          <p:cNvSpPr>
            <a:spLocks noGrp="1"/>
          </p:cNvSpPr>
          <p:nvPr>
            <p:ph type="title"/>
          </p:nvPr>
        </p:nvSpPr>
        <p:spPr>
          <a:xfrm>
            <a:off x="677426" y="-95553"/>
            <a:ext cx="11353800" cy="1080291"/>
          </a:xfrm>
        </p:spPr>
        <p:txBody>
          <a:bodyPr>
            <a:normAutofit/>
          </a:bodyPr>
          <a:lstStyle/>
          <a:p>
            <a:pPr algn="ctr"/>
            <a:r>
              <a:rPr lang="en-US" sz="3600" b="1" dirty="0">
                <a:solidFill>
                  <a:srgbClr val="FFFF00"/>
                </a:solidFill>
                <a:latin typeface="Calibri" panose="020F0502020204030204" pitchFamily="34" charset="0"/>
                <a:cs typeface="Calibri" panose="020F0502020204030204" pitchFamily="34" charset="0"/>
              </a:rPr>
              <a:t>PHÂN LOẠI BIẾN THỂ - Ý NGHĨA LÂM SÀNG </a:t>
            </a:r>
          </a:p>
        </p:txBody>
      </p:sp>
      <p:sp>
        <p:nvSpPr>
          <p:cNvPr id="3" name="TextBox 2">
            <a:extLst>
              <a:ext uri="{FF2B5EF4-FFF2-40B4-BE49-F238E27FC236}">
                <a16:creationId xmlns:a16="http://schemas.microsoft.com/office/drawing/2014/main" id="{05CB0612-4111-AA85-2076-26E055748CCE}"/>
              </a:ext>
            </a:extLst>
          </p:cNvPr>
          <p:cNvSpPr txBox="1"/>
          <p:nvPr/>
        </p:nvSpPr>
        <p:spPr>
          <a:xfrm>
            <a:off x="7315201" y="2324015"/>
            <a:ext cx="4716026" cy="2118529"/>
          </a:xfrm>
          <a:prstGeom prst="rect">
            <a:avLst/>
          </a:prstGeom>
          <a:noFill/>
        </p:spPr>
        <p:txBody>
          <a:bodyPr wrap="square">
            <a:spAutoFit/>
          </a:bodyPr>
          <a:lstStyle/>
          <a:p>
            <a:pPr defTabSz="457200">
              <a:lnSpc>
                <a:spcPct val="150000"/>
              </a:lnSpc>
            </a:pPr>
            <a:endParaRPr lang="en-US" b="1" dirty="0">
              <a:solidFill>
                <a:schemeClr val="bg1"/>
              </a:solidFill>
              <a:latin typeface="Arial "/>
              <a:cs typeface="Arial" panose="020B0604020202020204" pitchFamily="34" charset="0"/>
            </a:endParaRPr>
          </a:p>
          <a:p>
            <a:pPr marL="285750" indent="-285750" defTabSz="457200">
              <a:lnSpc>
                <a:spcPct val="150000"/>
              </a:lnSpc>
              <a:buFont typeface="Arial" panose="020B0604020202020204" pitchFamily="34" charset="0"/>
              <a:buChar char="•"/>
            </a:pPr>
            <a:r>
              <a:rPr lang="en-US" dirty="0" err="1">
                <a:solidFill>
                  <a:schemeClr val="bg1"/>
                </a:solidFill>
                <a:latin typeface="Arial "/>
                <a:cs typeface="Arial" panose="020B0604020202020204" pitchFamily="34" charset="0"/>
              </a:rPr>
              <a:t>Xác</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định</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ro</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nguyên</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nhân</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gây</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bệnh</a:t>
            </a:r>
            <a:r>
              <a:rPr lang="en-US" dirty="0">
                <a:solidFill>
                  <a:schemeClr val="bg1"/>
                </a:solidFill>
                <a:latin typeface="Arial "/>
                <a:cs typeface="Arial" panose="020B0604020202020204" pitchFamily="34" charset="0"/>
              </a:rPr>
              <a:t>. </a:t>
            </a:r>
          </a:p>
          <a:p>
            <a:pPr marL="285750" indent="-285750" defTabSz="457200">
              <a:lnSpc>
                <a:spcPct val="150000"/>
              </a:lnSpc>
              <a:buFont typeface="Arial" panose="020B0604020202020204" pitchFamily="34" charset="0"/>
              <a:buChar char="•"/>
            </a:pPr>
            <a:r>
              <a:rPr lang="vi-VN" dirty="0">
                <a:solidFill>
                  <a:schemeClr val="bg1"/>
                </a:solidFill>
                <a:latin typeface="Arial "/>
                <a:cs typeface="Arial" panose="020B0604020202020204" pitchFamily="34" charset="0"/>
              </a:rPr>
              <a:t>Định hướng điều trị/dùng thuốc hiệu quả. </a:t>
            </a:r>
          </a:p>
          <a:p>
            <a:pPr marL="285750" indent="-285750" defTabSz="457200">
              <a:lnSpc>
                <a:spcPct val="150000"/>
              </a:lnSpc>
              <a:buFont typeface="Arial" panose="020B0604020202020204" pitchFamily="34" charset="0"/>
              <a:buChar char="•"/>
            </a:pPr>
            <a:r>
              <a:rPr lang="en-US" dirty="0" err="1">
                <a:solidFill>
                  <a:schemeClr val="bg1"/>
                </a:solidFill>
                <a:latin typeface="Arial "/>
                <a:cs typeface="Arial" panose="020B0604020202020204" pitchFamily="34" charset="0"/>
              </a:rPr>
              <a:t>Tiên</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lượng</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bệnh</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dư</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phòng</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biến</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chứng</a:t>
            </a:r>
            <a:endParaRPr lang="vi-VN" dirty="0">
              <a:solidFill>
                <a:schemeClr val="bg1"/>
              </a:solidFill>
              <a:latin typeface="Arial "/>
              <a:cs typeface="Arial" panose="020B0604020202020204" pitchFamily="34" charset="0"/>
            </a:endParaRPr>
          </a:p>
          <a:p>
            <a:pPr marL="285750" indent="-285750" defTabSz="457200">
              <a:lnSpc>
                <a:spcPct val="150000"/>
              </a:lnSpc>
              <a:buFont typeface="Arial" panose="020B0604020202020204" pitchFamily="34" charset="0"/>
              <a:buChar char="•"/>
            </a:pPr>
            <a:r>
              <a:rPr lang="en-US" dirty="0" err="1">
                <a:solidFill>
                  <a:schemeClr val="bg1"/>
                </a:solidFill>
                <a:latin typeface="Arial "/>
                <a:cs typeface="Arial" panose="020B0604020202020204" pitchFamily="34" charset="0"/>
              </a:rPr>
              <a:t>Sàng</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lọc</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dư</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phòng</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cho</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gia</a:t>
            </a:r>
            <a:r>
              <a:rPr lang="en-US" dirty="0">
                <a:solidFill>
                  <a:schemeClr val="bg1"/>
                </a:solidFill>
                <a:latin typeface="Arial "/>
                <a:cs typeface="Arial" panose="020B0604020202020204" pitchFamily="34" charset="0"/>
              </a:rPr>
              <a:t> </a:t>
            </a:r>
            <a:r>
              <a:rPr lang="en-US" dirty="0" err="1">
                <a:solidFill>
                  <a:schemeClr val="bg1"/>
                </a:solidFill>
                <a:latin typeface="Arial "/>
                <a:cs typeface="Arial" panose="020B0604020202020204" pitchFamily="34" charset="0"/>
              </a:rPr>
              <a:t>đình</a:t>
            </a:r>
            <a:endParaRPr lang="vi-VN" dirty="0">
              <a:solidFill>
                <a:schemeClr val="bg1"/>
              </a:solidFill>
              <a:latin typeface="Arial "/>
              <a:cs typeface="Arial" panose="020B0604020202020204" pitchFamily="34" charset="0"/>
            </a:endParaRPr>
          </a:p>
        </p:txBody>
      </p:sp>
    </p:spTree>
    <p:extLst>
      <p:ext uri="{BB962C8B-B14F-4D97-AF65-F5344CB8AC3E}">
        <p14:creationId xmlns:p14="http://schemas.microsoft.com/office/powerpoint/2010/main" val="1687593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1587</TotalTime>
  <Words>3415</Words>
  <Application>Microsoft Office PowerPoint</Application>
  <PresentationFormat>Widescreen</PresentationFormat>
  <Paragraphs>334</Paragraphs>
  <Slides>36</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vt:lpstr>
      <vt:lpstr>Calibri</vt:lpstr>
      <vt:lpstr>Calibri Light</vt:lpstr>
      <vt:lpstr>FrutigerLTPro-Light</vt:lpstr>
      <vt:lpstr>Sabon-Roman</vt:lpstr>
      <vt:lpstr>Symbol</vt:lpstr>
      <vt:lpstr>Times New Roman</vt:lpstr>
      <vt:lpstr>Wingdings</vt:lpstr>
      <vt:lpstr>Office Theme</vt:lpstr>
      <vt:lpstr>PHIÊN GIẢI KẾT QUẢ  XÉT NGHIỆM DI TRUYỀN </vt:lpstr>
      <vt:lpstr>MỤC TIÊU</vt:lpstr>
      <vt:lpstr>PowerPoint Presentation</vt:lpstr>
      <vt:lpstr>PowerPoint Presentation</vt:lpstr>
      <vt:lpstr>GENOMIC MEDICINE</vt:lpstr>
      <vt:lpstr>PowerPoint Presentation</vt:lpstr>
      <vt:lpstr>PowerPoint Presentation</vt:lpstr>
      <vt:lpstr>ACMG: 5 NHÓM ĐỘT BIẾN KHÁC NHAU</vt:lpstr>
      <vt:lpstr>PHÂN LOẠI BIẾN THỂ - Ý NGHĨA LÂM SÀNG </vt:lpstr>
      <vt:lpstr>PowerPoint Presentation</vt:lpstr>
      <vt:lpstr>TIÊU CHUẨN PHÂN LOẠI BIẾN THỂ DI TRUYỀN</vt:lpstr>
      <vt:lpstr>6 TIÊU CHUẨN PHÂN LOẠI BIẾN THỂ</vt:lpstr>
      <vt:lpstr>1. TẦN SUẤT CỦA BIẾN THỂ TRONG DÂN SỐ (ALLELE FREQUENCY IN POPULATION DATA)   </vt:lpstr>
      <vt:lpstr>1. TẦN SUẤT CỦA BIẾN THỂ TRONG DÂN SỐ (ALLELE FREQUENCY IN POPULATION DATA)   </vt:lpstr>
      <vt:lpstr>2. LOẠI BIẾN THỂ (VARIANT TYPES)   </vt:lpstr>
      <vt:lpstr>PowerPoint Presentation</vt:lpstr>
      <vt:lpstr>3. ĐÁNH GIÁ KHẢ NĂNG GÂY BỆNH CỦA BIẾN THỂ (FAMILY SEGREGATION STUDY)   </vt:lpstr>
      <vt:lpstr>3. ĐÁNH GIÁ KHẢ NĂNG GÂY BỆNH CỦA BIẾN THỂ  De novo mutation </vt:lpstr>
      <vt:lpstr>4. DATABASE BIẾN THỂ/Y VĂN  </vt:lpstr>
      <vt:lpstr>5. CÁC PHẦN MỀM SINH TIN HỌC (IN SILICO TESTS)  </vt:lpstr>
      <vt:lpstr>6. NGHIÊN CỨU CƠ BẢN/CHỨC NĂNG  (RESEARCH)   </vt:lpstr>
      <vt:lpstr>QUY TRÌNH 4 BƯỚC ĐỂ PHÂN LOẠI BIẾN THỂ</vt:lpstr>
      <vt:lpstr>DANH MỤC TIÊU CHUẨN VÀ THANG ĐIỂM</vt:lpstr>
      <vt:lpstr>Nghi ngờ trẻ mắc bệnh di truyền Chỉ định xét nghiệm gen </vt:lpstr>
      <vt:lpstr>CÁC PHẦM MỀM TRỰC TUYẾN </vt:lpstr>
      <vt:lpstr>GIA SỬ SỨC KHOẺ (FAMILY HEALTH HISTORY)</vt:lpstr>
      <vt:lpstr>GIA SỬ SỨC KHOẺ TRỰC TUYẾN DÀNH CHO BỆNH NHÂN</vt:lpstr>
      <vt:lpstr>GIA SỬ SỨC KHOẺ TRỰC TUYẾN DÀNH CHO BỆNH NHÂN</vt:lpstr>
      <vt:lpstr>CÔNG CỤ CHẨN ĐOÁN BỆNH DI TRUYỀN TRỰC TUYẾN</vt:lpstr>
      <vt:lpstr>CÔNG CỤ PHÂN LOẠI ĐỘT BIẾN TRỰC TUYẾN</vt:lpstr>
      <vt:lpstr>DATABASE BỆNH DI TRUYỀN CHUYÊN BIỆT</vt:lpstr>
      <vt:lpstr>PowerPoint Presentation</vt:lpstr>
      <vt:lpstr>PowerPoint Presentation</vt:lpstr>
      <vt:lpstr>PowerPoint Presentation</vt:lpstr>
      <vt:lpstr>TỔNG KẾT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TANG HUNG SANG</cp:lastModifiedBy>
  <cp:revision>438</cp:revision>
  <cp:lastPrinted>2022-10-17T09:38:45Z</cp:lastPrinted>
  <dcterms:created xsi:type="dcterms:W3CDTF">2022-10-14T10:36:24Z</dcterms:created>
  <dcterms:modified xsi:type="dcterms:W3CDTF">2022-12-26T00:57:49Z</dcterms:modified>
</cp:coreProperties>
</file>